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ACA"/>
          </a:solidFill>
        </a:fill>
      </a:tcStyle>
    </a:wholeTbl>
    <a:band2H>
      <a:tcTxStyle/>
      <a:tcStyle>
        <a:tcBdr/>
        <a:fill>
          <a:solidFill>
            <a:srgbClr val="F2E7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5CB"/>
          </a:solidFill>
        </a:fill>
      </a:tcStyle>
    </a:wholeTbl>
    <a:band2H>
      <a:tcTxStyle/>
      <a:tcStyle>
        <a:tcBdr/>
        <a:fill>
          <a:solidFill>
            <a:srgbClr val="FAF3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1DE"/>
          </a:solidFill>
        </a:fill>
      </a:tcStyle>
    </a:wholeTbl>
    <a:band2H>
      <a:tcTxStyle/>
      <a:tcStyle>
        <a:tcBdr/>
        <a:fill>
          <a:solidFill>
            <a:srgbClr val="EFE9EF"/>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7" d="100"/>
          <a:sy n="57" d="100"/>
        </p:scale>
        <p:origin x="-1576"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5344207"/>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rPr lang="sv-SE" dirty="0" smtClean="0"/>
              <a:t>Här ser vi dagens program:</a:t>
            </a:r>
          </a:p>
          <a:p>
            <a:endParaRPr lang="sv-SE" dirty="0" smtClean="0"/>
          </a:p>
          <a:p>
            <a:r>
              <a:rPr lang="sv-SE" dirty="0" smtClean="0"/>
              <a:t>Vi går igenom kapitel 3 och 4 och arbetar med gruppuppgifter i form av gemensam och personlig reflektion över var vi har misslyckats och vad vi behöver förbättra. Därefter följer sakramental tillbedjan med möjlighet till bikt, och slutligen väljer vi barmhärtighetsgärningar och gröna gärningar som vi kommer att arbeta extra med.</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rPr lang="sv-SE" dirty="0" smtClean="0"/>
              <a:t>När människan förklarar sig oberoende av verkligheten och handlar som en envåldshärskare, bryter vårt </a:t>
            </a:r>
            <a:r>
              <a:rPr lang="sv-SE" dirty="0" err="1" smtClean="0"/>
              <a:t>existensiella</a:t>
            </a:r>
            <a:r>
              <a:rPr lang="sv-SE" dirty="0" smtClean="0"/>
              <a:t> grund samman – i stället för att vara Guds medarbetare i skapelsen, sätter vi oss i Guds ställe. (LS 117)</a:t>
            </a:r>
          </a:p>
          <a:p>
            <a:endParaRPr lang="sv-SE" dirty="0" smtClean="0"/>
          </a:p>
          <a:p>
            <a:r>
              <a:rPr lang="sv-SE" dirty="0" smtClean="0"/>
              <a:t>Men vi kan inte åstadkomma en förnyad relation med naturen utan en förnyelse av människan. När vi numera betraktar människan som ett resultat av slump eller fysisk determinism riskerar vi att människans ansvarskänsla minskar. Vi kan inte kräva att människan visar respekt för världen om vi inte samtidigt erkänner och utnyttjar människans unika förmåga till kunskap, vilja, frihet och ansvar.</a:t>
            </a:r>
          </a:p>
          <a:p>
            <a:r>
              <a:rPr lang="sv-SE" dirty="0" smtClean="0"/>
              <a:t>Påve Franciskus: Vi kan inte förutsätta att vi kan reparera vårt förhållande till naturen och miljön utan att reparera alla grundläggande mänskliga relationer</a:t>
            </a:r>
          </a:p>
          <a:p>
            <a:endParaRPr lang="sv-SE" dirty="0" smtClean="0"/>
          </a:p>
          <a:p>
            <a:r>
              <a:rPr lang="sv-SE" dirty="0" smtClean="0"/>
              <a:t>Kristet tänkande: Människan har en särskild värdighet som står över andra varelsers. Det innebär aktning för varje enskild individ och respekt för andra. Vårt förhållande till miljön kan aldrig isoleras från vårt förhållande till andra och till Gud. (LS 119)</a:t>
            </a:r>
          </a:p>
          <a:p>
            <a:r>
              <a:rPr lang="sv-SE" dirty="0" smtClean="0"/>
              <a:t>Eftersom allt hör samman, är det inte möjligt att försvara naturen samtidigt som man försvarar abort. Hur kan vi ärligen lära ut vikten av omsorg för andra ömtåliga varelser, hur besvärliga och obekväma de än må vara, om vi misslyckas med att skydda ett mänskligt embryo, även när dess närvaro är obekväm och skapar svårigheter?  (LS 120) Till exempel: Vi stoppar vägprojekt för att rädda en hotad </a:t>
            </a:r>
            <a:r>
              <a:rPr lang="sv-SE" dirty="0" err="1" smtClean="0"/>
              <a:t>groddart</a:t>
            </a:r>
            <a:r>
              <a:rPr lang="sv-SE" dirty="0" smtClean="0"/>
              <a:t>, samtidigt som vi tillåter att barn med Downs syndrom sorteras bort. Kristendomen måste ständigt gå i dialog med skiftande historiska situationer. (LS 121)</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rPr lang="sv-SE" dirty="0" smtClean="0"/>
              <a:t>Det finns två viktiga orsaker till att vi har förstört så mycket här på jorden, både miljömässigt och mänskligt. Vi har felaktigt betraktat människan som universums herre, och vi har satt oss själva och vårt egenintresse i centrum. (LS 122)</a:t>
            </a:r>
          </a:p>
          <a:p>
            <a:endParaRPr lang="sv-SE" dirty="0" smtClean="0"/>
          </a:p>
          <a:p>
            <a:r>
              <a:rPr lang="sv-SE" dirty="0" smtClean="0"/>
              <a:t>När vi inte längre accepterar objektiva sanningar och sunda principer utöver att tillfredsställa våra egna planer och behov – vilka gränser kan vi sätta för människohandel, organiserad brottslighet, narkotikahandel, handel med så kallade blodsdiamanter och skinn från utrotningshotade djur? Är det inte samma relativistiska logik som rättfärdigar att man köper fattiga människors organ för återförsäljning eller för att använda i experiment, eller att eliminera barn därför att de inte är vad deras föräldrar önskade? (LS 123)</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r>
              <a:rPr lang="sv-SE" dirty="0" smtClean="0"/>
              <a:t>Att sluta investera i människor i syfte att kortsiktigt göra större finansiell vinst, är en dålig affär för samhället. Människan är skapad med en kallelse till arbete. Vi kan inte acceptera tanken att teknologisk utveckling i allt större omfattning ska ersätta mänskligt arbete. Arbetet är en del av meningen med livet på denna jord. (LS 128)</a:t>
            </a:r>
          </a:p>
          <a:p>
            <a:endParaRPr lang="sv-SE" dirty="0" smtClean="0"/>
          </a:p>
          <a:p>
            <a:r>
              <a:rPr lang="sv-SE" dirty="0" smtClean="0"/>
              <a:t>Vi måste främja en som uppmuntrar produktiv mångfald och kreativ affärsverksamhet. Småskalig livsmedelsproduktion är ett bra alternativ som också ger mindre avfall. Det är myndigheternas ansvar att underlätta detta. Samtidigt kan det vara nödvändigt att införa åtstramningar för dem som har större resurser och finansiell makt. (LS 129)</a:t>
            </a:r>
          </a:p>
          <a:p>
            <a:endParaRPr lang="sv-SE" dirty="0" smtClean="0"/>
          </a:p>
          <a:p>
            <a:r>
              <a:rPr lang="sv-SE" dirty="0" smtClean="0"/>
              <a:t>Vi som individer har en röst som vi kan använda som samhällsmedborgare. Det är vår plikt som kristna att delta i och försöka forma det samhälle vi lever i så att det kan utvecklas till allas fromma.</a:t>
            </a:r>
            <a:endParaRPr lang="sv-S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r>
              <a:rPr lang="sv-SE" dirty="0" smtClean="0"/>
              <a:t>Påve Franciskus diskuterar vissa aspekter av utvecklingen av bioteknik och manar till oupphörlig vaksamhet när det gäller de etiska aspekterna av bioteknik. (LS 130-135)</a:t>
            </a:r>
          </a:p>
          <a:p>
            <a:endParaRPr lang="sv-SE" dirty="0" smtClean="0"/>
          </a:p>
          <a:p>
            <a:r>
              <a:rPr lang="sv-SE" dirty="0" smtClean="0"/>
              <a:t>Slutligen påpekar påve Franciskus i kapitel 3 att det är oroande när vissa miljörörelser som försvarar miljön och med rätta sätter begränsningar för vetenskaplig forskning inte tillämpar samma principer för människoliv. De försvarar till exempel experiment på levande mänskliga embryon och glömmer att människans omistliga värde inte är avhängigt av vilket utvecklingsstadium hon befinner sig i. (LS 136)</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381000" y="685800"/>
            <a:ext cx="6096000" cy="3429000"/>
          </a:xfrm>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r>
              <a:rPr lang="sv-SE" dirty="0" smtClean="0"/>
              <a:t>I kapitel 4 behandlar påve Franciskus de olika aspekterna av en holistisk ekologi - det vill säga en omsorg om skapelsen som tar verklig hänsyn till de mänskliga och sociala dimensionerna. Vi måste ärligt ifrågasätta vissa typer av utveckling, produktion och konsumtion. Allt hör samman. Tid och rum är inte oberoende av varandra. (LS 138)</a:t>
            </a:r>
          </a:p>
          <a:p>
            <a:endParaRPr lang="sv-SE" dirty="0" smtClean="0"/>
          </a:p>
          <a:p>
            <a:r>
              <a:rPr lang="sv-SE" dirty="0" smtClean="0"/>
              <a:t>Eftersom de fysiska, kemiska och biologiska beståndsdelarna i världen är inbördes relaterade, utgör levande varelser också delar av ett nätverk som vi aldrig helt kan utforska eller förstå. (LS 139)</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rPr lang="sv-SE" dirty="0" smtClean="0"/>
              <a:t>När vi talar om "miljö" menar vi förhållandet mellan naturen och samhället som bor i den. Naturen och människorna är inte separata. Vi är en del av naturen och i ständig interaktion med den.</a:t>
            </a:r>
          </a:p>
          <a:p>
            <a:endParaRPr lang="sv-SE" dirty="0" smtClean="0"/>
          </a:p>
          <a:p>
            <a:r>
              <a:rPr lang="sv-SE" dirty="0" smtClean="0"/>
              <a:t>Därför är det avgörande att hitta helhetslösningar som tar hänsyn till samverkan mellan naturliga och samhälleliga system. Vi står inte inför två separata kriser - en miljömässig och en social, utan en enda komplex socioekologisk kris. Detta kräver en helhetssyn, där både de utstöttas värdighet återupprättas och naturen bevaras. (LS 139)</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r>
              <a:rPr lang="sv-SE" dirty="0" smtClean="0"/>
              <a:t>Forskning är viktigt för att öka vår förståelse för hur de olika varelserna förhåller sig till varandra och utgör större enheter som vi idag kallar ”ekosystem”.</a:t>
            </a:r>
          </a:p>
          <a:p>
            <a:r>
              <a:rPr lang="sv-SE" dirty="0" smtClean="0"/>
              <a:t>Varje organism är av godo och beundransvärd i sig själv som Guds skapelse, och detsamma gäller de enhetliga ansamlingar av organismer inom ett definierat område som fungerar som system. Även om vi sällan är medvetna om det är vi beroende av dessa större system för vår egen existens. Vi behöver bara påminna oss om hur ekosystem samverkar när det gäller att upplösa koldioxid, rena vatten, reglera sjukdomar och epidemier, bilda jord, bryta ned avfall och många andra sammanhang som vi bortser från eller helt enkelt inte vet något om. (LS 140)</a:t>
            </a:r>
          </a:p>
          <a:p>
            <a:endParaRPr lang="sv-SE" dirty="0" smtClean="0"/>
          </a:p>
          <a:p>
            <a:r>
              <a:rPr lang="sv-SE" dirty="0" smtClean="0"/>
              <a:t>Vi måste inse att vi lever och agerar i en verklighet som ges till oss och som föregår vår existens och vår kunskap.</a:t>
            </a:r>
          </a:p>
          <a:p>
            <a:endParaRPr lang="sv-SE" dirty="0" smtClean="0"/>
          </a:p>
          <a:p>
            <a:r>
              <a:rPr lang="sv-SE" dirty="0" smtClean="0"/>
              <a:t>Vi kan tänka på hur insekter hjälper till att pollinera fruktträd så att de bär frukt. En större minskning av insekter kommer att leda till en drastisk nedgång i livsmedelsproduktionen.</a:t>
            </a:r>
          </a:p>
          <a:p>
            <a:endParaRPr lang="sv-SE" dirty="0" smtClean="0"/>
          </a:p>
          <a:p>
            <a:r>
              <a:rPr lang="sv-SE" dirty="0" smtClean="0"/>
              <a:t>Därför måste vi skaffa oss kunskap om hur ekosystem fungerar och välja det beteende som skyddar helheten.</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r>
              <a:rPr lang="sv-SE" dirty="0" smtClean="0"/>
              <a:t>Utöver det arv vi har i naturen har vi också ett historiskt, konstnärligt och kulturellt arv som för närvarande hotas. I bredaste mening handlar ekologi om att skydda mänsklighetens kulturella värden. Människan är inte i första hand en konsument, sådan som den globaliserade ekonomin älskar att framställa henne, utan måste bevara de enorma kulturella variationer som är mänsklighetens skatter, och skydda dem från globaliseringens</a:t>
            </a:r>
            <a:r>
              <a:rPr lang="sv-SE" baseline="0" dirty="0" smtClean="0"/>
              <a:t> utslätning</a:t>
            </a:r>
            <a:r>
              <a:rPr lang="sv-SE" dirty="0" smtClean="0"/>
              <a:t>. Lokalbefolkningar måste aktivt ta del i utvecklingen utifrån sin egentliga kulturtillhörighet. Inte heller kan begreppet livskvalitet appliceras utifrån; livskvalitet måste förstås inifrån en tillvaro av symboler och vanor som är relevanta för varje mänsklig gruppering. En kulturs försvinnande kan vara något lika allvarligt som, eller till och med allvarligare än, att en växt- eller djurart försvinner.</a:t>
            </a:r>
          </a:p>
          <a:p>
            <a:endParaRPr lang="sv-SE" dirty="0" smtClean="0"/>
          </a:p>
          <a:p>
            <a:r>
              <a:rPr lang="sv-SE" dirty="0" smtClean="0"/>
              <a:t>Urbefolkningar har rätt till särskilt skydd. De är inte bara en minoritet bland andra utan borde utgöra den huvudsakliga dialogpartnern, inte minst när stora projekt som påverkar deras mark planeras. När de kan stanna kvar är det de själva som bäst kan sörja för sin jord. (OBS! Industri- och gruvprojekt, jordbruksprojekt) (LS 146)</a:t>
            </a:r>
          </a:p>
          <a:p>
            <a:endParaRPr lang="sv-SE" dirty="0" smtClean="0"/>
          </a:p>
          <a:p>
            <a:r>
              <a:rPr lang="sv-SE" dirty="0" smtClean="0"/>
              <a:t>Människornas dagliga livsmiljöer är också en del av påve Franciskus ekologiska vision. Det räcker inte med att eftersträva estetisk skönhet. Människors livskvalitet är viktigare. Hur kan vi skapa stadsområden som kan skapa samhörighet, umgänge och inte minst bostäder för alla? Franciskus betonar vikten av att ha ett hem för familjens värdighet och utveckling. Trafik, luft, buller och ljusföroreningar är problem vi måste hantera. Dessutom - vilka välfärdstjänster gör vi tillgängliga för ett lands invånare, oavsett om de bor i staden eller på landsbygden?</a:t>
            </a:r>
          </a:p>
          <a:p>
            <a:r>
              <a:rPr lang="sv-SE" dirty="0" smtClean="0"/>
              <a:t>Påve Franciskus nämner också den sida av mänsklig ekologi som har att göra med den moraliska lag som är inskriven i människans natur. Ser vi vår kropp som en gåva från Gud? Accepterar vi den som den ges till oss? Eller låter vi mode och trender definiera vår förståelse av den? Lever vi i harmoni med kroppens inneboende budskap och mening? Uppskattar vi kroppen i dess maskulinitet och </a:t>
            </a:r>
            <a:r>
              <a:rPr lang="sv-SE" dirty="0" err="1" smtClean="0"/>
              <a:t>feminitet</a:t>
            </a:r>
            <a:r>
              <a:rPr lang="sv-SE" dirty="0" smtClean="0"/>
              <a:t>? Franciskus avslutar med att säga: Det är inte en sund attityd att försöka »upphäva könsskillnader av skälet att man inte längre vet hur man ska möta dem« (Från påve Franciskus katekes 15 april 2015). De komplementära egenskaperna hos man och kvinna är Guds vilja alltifrån begynnelsen.</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rPr lang="sv-SE" dirty="0" smtClean="0"/>
              <a:t>En holistisk ekologi kan inte separeras från begreppet det gemensamma goda, samhällsetikens centrala och enande princip. Det gemensamma goda är »summan av de sociala villkor som möjliggör för grupper och enskilda att fullkomnas lättare och mer full-ständigt«. (Andra Vatikankonciliet, </a:t>
            </a:r>
            <a:r>
              <a:rPr lang="sv-SE" dirty="0" err="1" smtClean="0"/>
              <a:t>Gaudium</a:t>
            </a:r>
            <a:r>
              <a:rPr lang="sv-SE" dirty="0" smtClean="0"/>
              <a:t> et spes, 26.) (LS 156)</a:t>
            </a:r>
          </a:p>
          <a:p>
            <a:r>
              <a:rPr lang="sv-SE" dirty="0" smtClean="0"/>
              <a:t> </a:t>
            </a:r>
          </a:p>
          <a:p>
            <a:r>
              <a:rPr lang="sv-SE" dirty="0" smtClean="0"/>
              <a:t>Till grund för principen om det gemensamma goda finns respekten för människan som sådan, utrustad med grundläggande och obestridliga rättigheter disponerade för hennes fullödiga utveckling - och där rätten till liv är den mest grundläggande. Välfärd och social trygghet i samhället, med särskilt fokus på familjen, är nödvändig. (LS 157)</a:t>
            </a:r>
          </a:p>
          <a:p>
            <a:endParaRPr lang="sv-SE" dirty="0" smtClean="0"/>
          </a:p>
          <a:p>
            <a:r>
              <a:rPr lang="sv-SE" dirty="0" smtClean="0"/>
              <a:t>Principen om det gemensamma goda innebär oundvikligen ett upprop för solidaritet och ett särskilt ställningstagande för de fattigaste. Jordens tillgångar är ämnade för alla. De fattigas rätt är idag ett etiskt imperativ. Vi MÅSTE börja med att göra livet lättare för de missgynnade i samhället. För oss troende måste det vara vår prioritering. Hur kan vi, som familjer och som individer, engagera oss i den praktiska omsorgen om de människor som lider idag? Det finns otaliga sätt att göra det på. (LS 158)</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rPr lang="sv-SE" dirty="0" smtClean="0"/>
              <a:t>Jorden tillhör också dem som kommer efter oss. Det glömmer man lätt bort. Men påve Franciskus ber oss att tänka igenom dessa stora frågor: Vilken allmän riktning ska världen ta, i fråga om syftemål och värderingar? Vad är syftet med vårt liv i denna värld? Varför är vi här? Vad är målet för vårt arbete och alla våra ansträngningar? Vilken användning har jorden av oss? (LS 159-160)</a:t>
            </a:r>
          </a:p>
          <a:p>
            <a:endParaRPr lang="sv-SE" dirty="0" smtClean="0"/>
          </a:p>
          <a:p>
            <a:r>
              <a:rPr lang="sv-SE" dirty="0" smtClean="0"/>
              <a:t>Påve Franciskus framhåller att det inte räcker med att säga att vi måste ta hand om kommande generationer. Vi måste förstå att vår egen värdighet står på spel: Ökningen av konsumtion, avfall och miljöförändringar har tärt så på planetens resurser att vår nutida ohållbara livsstil endast kan sluta i en katastrof. Följderna av den nuvarande obalansen kan bara mildras genom våra beslutsamma åtgärder, här och nu. Vi måste begrunda vårt ansvar inför dem som kommer att tvingas utstå de ödesdigra konsekvenserna. (LS 161)</a:t>
            </a:r>
          </a:p>
          <a:p>
            <a:endParaRPr lang="sv-SE" dirty="0" smtClean="0"/>
          </a:p>
          <a:p>
            <a:r>
              <a:rPr lang="sv-SE" dirty="0" smtClean="0"/>
              <a:t>Vi har hamnat i en etisk och kulturell tillbakagång som gör det svårt att ta denna utmaning på allvar. En förnyad solidaritet inom och mellan generationerna är moraliskt nödvändig.</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lang="sv-SE" dirty="0" smtClean="0"/>
              <a:t>Idag samlas vi för att tänka igenom några av de hållningssätt och handlingar som har lett oss till den allomfattande </a:t>
            </a:r>
            <a:r>
              <a:rPr lang="sv-SE" dirty="0" err="1" smtClean="0"/>
              <a:t>miljökris</a:t>
            </a:r>
            <a:r>
              <a:rPr lang="sv-SE" dirty="0" smtClean="0"/>
              <a:t> som vi befinner oss i idag - världen liknar en sophög (LS 21) och människans värdighet respekteras inte. Guds existens och härskarställning glöms bort av allt fler.</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5168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rPr lang="sv-SE" dirty="0" smtClean="0"/>
              <a:t>Under de senaste 200 åren har mänskligheten upplevt en snabb teknisk utveckling. Den har skänkt oss många nyttiga framsteg och funnit bot mot oräkneligt ont som varit skadligt eller begränsande för människor, inte minst inom medicin, teknik och hållbar utveckling (LS 102).</a:t>
            </a:r>
          </a:p>
          <a:p>
            <a:endParaRPr lang="sv-SE" dirty="0" smtClean="0"/>
          </a:p>
          <a:p>
            <a:r>
              <a:rPr lang="sv-SE" dirty="0" smtClean="0"/>
              <a:t>MEN: Vi måste också erkänna att ny teknik, som atomenergi, bioteknologi, informationsteknologi, DNA-forskning också har gett oss en oproportionerlig makt som vi inte alltid använder i det godas tjänst.</a:t>
            </a:r>
          </a:p>
          <a:p>
            <a:endParaRPr lang="sv-SE" dirty="0" smtClean="0"/>
          </a:p>
          <a:p>
            <a:r>
              <a:rPr lang="sv-SE" dirty="0" smtClean="0"/>
              <a:t>Påve Franciskus bjuder in oss till en seriös reflektion över maktproblemet. Makten är koncentrerad i relativt få händer: de som har kunskapen och de ekonomiska resurserna för att använda den. Franciskus menar att detta är mycket riskabelt eftersom vi inte har någon garanti för att dessa människor kommer att använda denna makt till samhällets väl. (LS 104)</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r>
              <a:rPr lang="sv-SE" dirty="0" smtClean="0"/>
              <a:t>En teknologi efter rätt mått kan inte bara producera verkligt värdefulla saker som förbättrar människors livskvalitet - byggnader, transportmedel, broar, hushållsapparater - utan också skapa skönhet: strömlinjeformade plan, vackert formade skyskrapor, konst, musik.</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a:defRPr sz="1100"/>
            </a:pPr>
            <a:r>
              <a:rPr lang="sv-SE" dirty="0" smtClean="0"/>
              <a:t>Påve Franciskus varnar för ett grundläggande problem: Mänsklighetens blinda tro på att tekniken löser allt. Vi tror att allt som är möjligt också är ett "framsteg", som om godhet och sanning automatiskt följer ur teknisk och ekonomisk makt (LS 105). Men påve Franciskus invänder: Den moderna människan har inte lärt sig att hantera makten, eftersom teknikutvecklingen har gått mycket snabbare än filosoferandet över vad människans ansvar, värderingar och samvete innebär. Risken att människan använder sin makt felaktigt ökar när det inte finns några normer för det fria valet, annat än vad som är "användbart och säkert". Vi saknar en sund etik, kultur eller andlighet som kan begränsa och tygla människans makt med klarsynt självkontroll (LS 105).</a:t>
            </a:r>
          </a:p>
          <a:p>
            <a:pPr>
              <a:defRPr sz="1100"/>
            </a:pPr>
            <a:endParaRPr lang="sv-SE" dirty="0" smtClean="0"/>
          </a:p>
          <a:p>
            <a:pPr>
              <a:defRPr sz="1100"/>
            </a:pPr>
            <a:r>
              <a:rPr lang="sv-SE" dirty="0" smtClean="0"/>
              <a:t>Detta tankemönster, eller det som påven kallar det teknokratiska paradigmet, sprider föreställningen att människan kan ta allt hon önskar i sin egen besittning, med logiska och rationella metoder, genom gränslös vetenskap. Detta är en härskarteknik - en påstådd rätt att äga och manipulera naturen, att utnyttja allt som överhuvudtaget är möjligt utan respekt för naturens ordning. (Ex: Design Babies)</a:t>
            </a:r>
          </a:p>
          <a:p>
            <a:pPr>
              <a:defRPr sz="1100"/>
            </a:pPr>
            <a:endParaRPr lang="sv-SE" dirty="0" smtClean="0"/>
          </a:p>
          <a:p>
            <a:pPr>
              <a:defRPr sz="1100"/>
            </a:pPr>
            <a:r>
              <a:rPr lang="sv-SE" dirty="0" smtClean="0"/>
              <a:t>Klockartron på att tekniken löser allt får oss att tro på obegränsad tillväxt. Denna idé bygger på en lögn, nämligen att tillgången till jordens varor är obegränsad. (LS 106)</a:t>
            </a:r>
          </a:p>
          <a:p>
            <a:pPr>
              <a:defRPr sz="1100"/>
            </a:pPr>
            <a:r>
              <a:rPr lang="sv-SE" dirty="0" smtClean="0"/>
              <a:t>Många av problemen i dagens värld härrör från tendensen att förvandla tekniska vetenskapliga metoder och målsättningar till ett grundläggande paradigm som styr individernas liv och samhällets funktioner. (Fundera gärna över digitaliseringen - är den enbart av godo?</a:t>
            </a:r>
          </a:p>
          <a:p>
            <a:pPr>
              <a:defRPr sz="1100"/>
            </a:pPr>
            <a:endParaRPr lang="sv-SE" dirty="0" smtClean="0"/>
          </a:p>
          <a:p>
            <a:pPr>
              <a:defRPr sz="1100"/>
            </a:pPr>
            <a:r>
              <a:rPr lang="sv-SE" dirty="0" smtClean="0"/>
              <a:t>Påve Franciskus säger i punkt 108: Det teknologiska paradigmet har blivit så dominerande att något sådant skulle bli svårt att genomföra utan dess resurser och, i än högre grad, att kunna använda dem utan att behärskas av deras inneboende logik. Det har kommit att motverka sitt eget syfte att välja en livsstil vars mål bara delvis är beroende av teknologi, dess kostnader och dess makt att globalisera och göra oss alla lika. Och de som är omgivna av teknik »vet fuller väl att den när allt kommer omkring tar sig fram utan sikte på mänsklighetens nytta eller välfärd« och att »i termens mest radikala mening, makt utgör dess motiv – ett herravälde över allt«. (Romano </a:t>
            </a:r>
            <a:r>
              <a:rPr lang="sv-SE" dirty="0" err="1" smtClean="0"/>
              <a:t>Gurardini</a:t>
            </a:r>
            <a:r>
              <a:rPr lang="sv-SE" dirty="0" smtClean="0"/>
              <a:t>, </a:t>
            </a:r>
            <a:r>
              <a:rPr lang="sv-SE" dirty="0" err="1" smtClean="0"/>
              <a:t>Das</a:t>
            </a:r>
            <a:r>
              <a:rPr lang="sv-SE" dirty="0" smtClean="0"/>
              <a:t> Ende </a:t>
            </a:r>
            <a:r>
              <a:rPr lang="sv-SE" dirty="0" err="1" smtClean="0"/>
              <a:t>der</a:t>
            </a:r>
            <a:r>
              <a:rPr lang="sv-SE" dirty="0" smtClean="0"/>
              <a:t> </a:t>
            </a:r>
            <a:r>
              <a:rPr lang="sv-SE" dirty="0" err="1" smtClean="0"/>
              <a:t>Neuzeit</a:t>
            </a:r>
            <a:r>
              <a:rPr lang="sv-SE" dirty="0" smtClean="0"/>
              <a:t>, 9: e upplagan, Würzburg, 1965, s. 63-64.) (Notera: Många sociala medier fungerar så att när du skapar en användare måste du ge dem tillgång till hela kontaktlistan ... man kan fråga sig varför.)</a:t>
            </a:r>
          </a:p>
          <a:p>
            <a:pPr>
              <a:defRPr sz="1100"/>
            </a:pPr>
            <a:endParaRPr lang="sv-SE" dirty="0" smtClean="0"/>
          </a:p>
          <a:p>
            <a:pPr>
              <a:defRPr sz="1100"/>
            </a:pPr>
            <a:r>
              <a:rPr lang="sv-SE" dirty="0" smtClean="0"/>
              <a:t>Ekonomin styrs av samma mönster och betraktar all teknisk utveckling som en möjlighet till vinst utan att oroa sig för eventuella negativa effekter på människor. LS 109</a:t>
            </a:r>
          </a:p>
          <a:p>
            <a:pPr>
              <a:defRPr sz="1100"/>
            </a:pPr>
            <a:r>
              <a:rPr lang="sv-SE" dirty="0" smtClean="0"/>
              <a:t>Teorierna kanske inte framställs i ord, men i gärningar - när man inte visar intresse för hållbar produktion, en bättre fördelning av välståndet, ett mer ansvarsfullt förhållande till naturen eller till framtida generationers rättigheter.</a:t>
            </a:r>
            <a:endParaRPr lang="sv-S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rPr lang="sv-SE" dirty="0" smtClean="0"/>
              <a:t>En ekologisk kultur kan inte reduceras till en serie snabba och partiella svar på de omedelbara problem som uppstått till följd av föroreningar, förfall och resursutarmning. Påve Franciskus säger: Det måste till ett särskilt sätt att se på saker och ting, ett sätt att tänka, handlingsmönster, undervisning, en livsstil och en andlighet som tillsammans uppbådar motstånd mot det teknokratiska paradigmets anfall. I annat fall kan även de främsta ekologiska initiativen fångas in av en enda globaliserad logik. Att endast söka tekniska botemedel för varje enskilt miljöproblem är att åtskilja det som i verkligheten är sammanflätat och att maskera sanningen och den globala organismens djupaste problem. </a:t>
            </a:r>
          </a:p>
          <a:p>
            <a:endParaRPr lang="sv-SE" dirty="0" smtClean="0"/>
          </a:p>
          <a:p>
            <a:r>
              <a:rPr lang="sv-SE" dirty="0" smtClean="0"/>
              <a:t>Med vår mänskliga frihet kan vi begränsa och styra teknologin; sätta den i tjänst för en annan sorts utveckling, en som är mer hälsosam, mer human, mer samhällsvänlig, mer fullödig. Det finns ljusglimtar som t.ex. grundandet av ideella företag som verkligen tjänar och hjälper människor ... Vi bör inte förneka de möjligheter som tekniken fortfarande ger, men vi bör inte låta oss helt domineras av den. Vi måste fortsätta att undra över målet och meningen med allt. (LS 111-113)</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rPr lang="sv-SE" dirty="0" smtClean="0"/>
              <a:t>Påven använder starka ord. Faktiskt kan </a:t>
            </a:r>
            <a:r>
              <a:rPr lang="sv-SE" dirty="0" err="1" smtClean="0"/>
              <a:t>Laudato</a:t>
            </a:r>
            <a:r>
              <a:rPr lang="sv-SE" dirty="0" smtClean="0"/>
              <a:t> si' nära nog beskrivas som en human-ekologisk stridsskrift. I punkt 114 säger Franciskus att det som nu sker visar oss det akuta behovet av att inleda en djärv kulturrevolution. Inte för att återvända till stenåldern, men vi MÅSTE sakta farten och betrakta verkligheten med nya ögon för att förespråka positiva och hållbara framsteg OCH upptäcka de värden och höga målsättningar som har kastats överbord under vår gränslösa, väldiga, maniska galenskap.</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rPr lang="sv-SE" dirty="0" smtClean="0"/>
              <a:t>Moderniteten satte människan i centrum på ett överdrivet sätt. Ett underskott av kristen människosyn ledde till en felaktig förståelse av förhållandet mellan människan och världen: människan som "herre" över universum istället för en ansvarstagande förvaltare. Under lång tid ignorerade vi de skador som vi åsamkade miljön och vi struntade i de gudomliga lagar som var inskrivna i naturens egna lagar: "När vi misslyckas med att ... erkänna värdet hos en fattig människa, ett mänskligt embryo, en människa med funktionshinder ... blir det svårt att uppfatta själva naturens rop." (LS 117)</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rPr lang="sv-SE" dirty="0" smtClean="0"/>
              <a:t>I punkt 117 stöter vi på ett uttryck som upprepas i hela </a:t>
            </a:r>
            <a:r>
              <a:rPr lang="sv-SE" dirty="0" err="1" smtClean="0"/>
              <a:t>Laudato</a:t>
            </a:r>
            <a:r>
              <a:rPr lang="sv-SE" dirty="0" smtClean="0"/>
              <a:t> si'. Allt hör samman. Våra val som människor står i relation till det budskap som är inskrivet i naturens inneboende strukturer. När människan sätter sig i Guds ställe leder det slutligen till att naturen gör uppror. (75% av insekterna i Tysklands naturreservat har försvunnit, år 2017!)</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tellysbilde">
    <p:spTree>
      <p:nvGrpSpPr>
        <p:cNvPr id="1" name=""/>
        <p:cNvGrpSpPr/>
        <p:nvPr/>
      </p:nvGrpSpPr>
      <p:grpSpPr>
        <a:xfrm>
          <a:off x="0" y="0"/>
          <a:ext cx="0" cy="0"/>
          <a:chOff x="0" y="0"/>
          <a:chExt cx="0" cy="0"/>
        </a:xfrm>
      </p:grpSpPr>
      <p:pic>
        <p:nvPicPr>
          <p:cNvPr id="1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8"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1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2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3" name="Titeltext"/>
          <p:cNvSpPr txBox="1">
            <a:spLocks noGrp="1"/>
          </p:cNvSpPr>
          <p:nvPr>
            <p:ph type="title"/>
          </p:nvPr>
        </p:nvSpPr>
        <p:spPr>
          <a:xfrm>
            <a:off x="1154954" y="1447800"/>
            <a:ext cx="8825660" cy="3329581"/>
          </a:xfrm>
          <a:prstGeom prst="rect">
            <a:avLst/>
          </a:prstGeom>
        </p:spPr>
        <p:txBody>
          <a:bodyPr anchor="b">
            <a:normAutofit/>
          </a:bodyPr>
          <a:lstStyle>
            <a:lvl1pPr>
              <a:defRPr sz="7200"/>
            </a:lvl1pPr>
          </a:lstStyle>
          <a:p>
            <a:r>
              <a:t>Titeltext</a:t>
            </a:r>
          </a:p>
        </p:txBody>
      </p:sp>
      <p:sp>
        <p:nvSpPr>
          <p:cNvPr id="24" name="Brödtext nivå ett…"/>
          <p:cNvSpPr txBox="1">
            <a:spLocks noGrp="1"/>
          </p:cNvSpPr>
          <p:nvPr>
            <p:ph type="body" sz="quarter" idx="1"/>
          </p:nvPr>
        </p:nvSpPr>
        <p:spPr>
          <a:xfrm>
            <a:off x="1154954" y="4777380"/>
            <a:ext cx="8825660" cy="861421"/>
          </a:xfrm>
          <a:prstGeom prst="rect">
            <a:avLst/>
          </a:prstGeom>
        </p:spPr>
        <p:txBody>
          <a:bodyPr/>
          <a:lstStyle>
            <a:lvl1pPr marL="0" indent="0">
              <a:buClrTx/>
              <a:buSzTx/>
              <a:buNone/>
              <a:defRPr cap="all">
                <a:solidFill>
                  <a:srgbClr val="8AD0D6"/>
                </a:solidFill>
              </a:defRPr>
            </a:lvl1pPr>
            <a:lvl2pPr marL="0" indent="457200">
              <a:buClrTx/>
              <a:buSzTx/>
              <a:buNone/>
              <a:defRPr cap="all">
                <a:solidFill>
                  <a:srgbClr val="8AD0D6"/>
                </a:solidFill>
              </a:defRPr>
            </a:lvl2pPr>
            <a:lvl3pPr marL="0" indent="914400">
              <a:buClrTx/>
              <a:buSzTx/>
              <a:buNone/>
              <a:defRPr cap="all">
                <a:solidFill>
                  <a:srgbClr val="8AD0D6"/>
                </a:solidFill>
              </a:defRPr>
            </a:lvl3pPr>
            <a:lvl4pPr marL="0" indent="1371600">
              <a:buClrTx/>
              <a:buSzTx/>
              <a:buNone/>
              <a:defRPr cap="all">
                <a:solidFill>
                  <a:srgbClr val="8AD0D6"/>
                </a:solidFill>
              </a:defRPr>
            </a:lvl4pPr>
            <a:lvl5pPr marL="0" indent="1828800">
              <a:buClrTx/>
              <a:buSzTx/>
              <a:buNone/>
              <a:defRPr cap="all">
                <a:solidFill>
                  <a:srgbClr val="8AD0D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anoramabilde med bildetekst">
    <p:spTree>
      <p:nvGrpSpPr>
        <p:cNvPr id="1" name=""/>
        <p:cNvGrpSpPr/>
        <p:nvPr/>
      </p:nvGrpSpPr>
      <p:grpSpPr>
        <a:xfrm>
          <a:off x="0" y="0"/>
          <a:ext cx="0" cy="0"/>
          <a:chOff x="0" y="0"/>
          <a:chExt cx="0" cy="0"/>
        </a:xfrm>
      </p:grpSpPr>
      <p:pic>
        <p:nvPicPr>
          <p:cNvPr id="146"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47"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148"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49"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50"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151"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52" name="Titeltext"/>
          <p:cNvSpPr txBox="1">
            <a:spLocks noGrp="1"/>
          </p:cNvSpPr>
          <p:nvPr>
            <p:ph type="title"/>
          </p:nvPr>
        </p:nvSpPr>
        <p:spPr>
          <a:xfrm>
            <a:off x="1154955" y="4800586"/>
            <a:ext cx="8825658" cy="566739"/>
          </a:xfrm>
          <a:prstGeom prst="rect">
            <a:avLst/>
          </a:prstGeom>
        </p:spPr>
        <p:txBody>
          <a:bodyPr anchor="b">
            <a:normAutofit/>
          </a:bodyPr>
          <a:lstStyle>
            <a:lvl1pPr>
              <a:defRPr sz="2400"/>
            </a:lvl1pPr>
          </a:lstStyle>
          <a:p>
            <a:r>
              <a:t>Titeltext</a:t>
            </a:r>
          </a:p>
        </p:txBody>
      </p:sp>
      <p:sp>
        <p:nvSpPr>
          <p:cNvPr id="153" name="Picture Placeholder 2"/>
          <p:cNvSpPr>
            <a:spLocks noGrp="1"/>
          </p:cNvSpPr>
          <p:nvPr>
            <p:ph type="pic" sz="half" idx="13"/>
          </p:nvPr>
        </p:nvSpPr>
        <p:spPr>
          <a:xfrm>
            <a:off x="1154954" y="685799"/>
            <a:ext cx="8825660" cy="3640668"/>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54" name="Brödtext nivå ett…"/>
          <p:cNvSpPr txBox="1">
            <a:spLocks noGrp="1"/>
          </p:cNvSpPr>
          <p:nvPr>
            <p:ph type="body" sz="quarter" idx="1"/>
          </p:nvPr>
        </p:nvSpPr>
        <p:spPr>
          <a:xfrm>
            <a:off x="1154955" y="5367325"/>
            <a:ext cx="8825657" cy="493713"/>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Brödtext nivå ett</a:t>
            </a:r>
          </a:p>
          <a:p>
            <a:pPr lvl="1"/>
            <a:r>
              <a:t>Brödtext nivå två</a:t>
            </a:r>
          </a:p>
          <a:p>
            <a:pPr lvl="2"/>
            <a:r>
              <a:t>Brödtext nivå tre</a:t>
            </a:r>
          </a:p>
          <a:p>
            <a:pPr lvl="3"/>
            <a:r>
              <a:t>Brödtext nivå fyra</a:t>
            </a:r>
          </a:p>
          <a:p>
            <a:pPr lvl="4"/>
            <a:r>
              <a:t>Brödtext nivå fem</a:t>
            </a:r>
          </a:p>
        </p:txBody>
      </p:sp>
      <p:sp>
        <p:nvSpPr>
          <p:cNvPr id="15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tel og tekst">
    <p:spTree>
      <p:nvGrpSpPr>
        <p:cNvPr id="1" name=""/>
        <p:cNvGrpSpPr/>
        <p:nvPr/>
      </p:nvGrpSpPr>
      <p:grpSpPr>
        <a:xfrm>
          <a:off x="0" y="0"/>
          <a:ext cx="0" cy="0"/>
          <a:chOff x="0" y="0"/>
          <a:chExt cx="0" cy="0"/>
        </a:xfrm>
      </p:grpSpPr>
      <p:pic>
        <p:nvPicPr>
          <p:cNvPr id="16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63"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16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6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6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16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68" name="Titeltext"/>
          <p:cNvSpPr txBox="1">
            <a:spLocks noGrp="1"/>
          </p:cNvSpPr>
          <p:nvPr>
            <p:ph type="title"/>
          </p:nvPr>
        </p:nvSpPr>
        <p:spPr>
          <a:xfrm>
            <a:off x="1154954" y="1447800"/>
            <a:ext cx="8825659" cy="1981200"/>
          </a:xfrm>
          <a:prstGeom prst="rect">
            <a:avLst/>
          </a:prstGeom>
        </p:spPr>
        <p:txBody>
          <a:bodyPr>
            <a:normAutofit/>
          </a:bodyPr>
          <a:lstStyle>
            <a:lvl1pPr>
              <a:defRPr sz="4800"/>
            </a:lvl1pPr>
          </a:lstStyle>
          <a:p>
            <a:r>
              <a:t>Titeltext</a:t>
            </a:r>
          </a:p>
        </p:txBody>
      </p:sp>
      <p:sp>
        <p:nvSpPr>
          <p:cNvPr id="169" name="Brödtext nivå ett…"/>
          <p:cNvSpPr txBox="1">
            <a:spLocks noGrp="1"/>
          </p:cNvSpPr>
          <p:nvPr>
            <p:ph type="body" sz="half" idx="1"/>
          </p:nvPr>
        </p:nvSpPr>
        <p:spPr>
          <a:xfrm>
            <a:off x="1154954" y="3657600"/>
            <a:ext cx="8825659" cy="2362200"/>
          </a:xfrm>
          <a:prstGeom prst="rect">
            <a:avLst/>
          </a:prstGeom>
        </p:spPr>
        <p:txBody>
          <a:bodyPr anchor="ctr"/>
          <a:lstStyle>
            <a:lvl1pPr marL="0" indent="0">
              <a:buClrTx/>
              <a:buSzTx/>
              <a:buNone/>
              <a:defRPr sz="1800"/>
            </a:lvl1pPr>
            <a:lvl2pPr marL="0" indent="457200">
              <a:buClrTx/>
              <a:buSzTx/>
              <a:buNone/>
              <a:defRPr sz="1800"/>
            </a:lvl2pPr>
            <a:lvl3pPr marL="0" indent="914400">
              <a:buClrTx/>
              <a:buSzTx/>
              <a:buNone/>
              <a:defRPr sz="1800"/>
            </a:lvl3pPr>
            <a:lvl4pPr marL="0" indent="1371600">
              <a:buClrTx/>
              <a:buSzTx/>
              <a:buNone/>
              <a:defRPr sz="1800"/>
            </a:lvl4pPr>
            <a:lvl5pPr marL="0" indent="1828800">
              <a:buClrTx/>
              <a:buSzTx/>
              <a:buNone/>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17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itat med tekst">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78"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17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8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8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18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83" name="Titeltext"/>
          <p:cNvSpPr txBox="1">
            <a:spLocks noGrp="1"/>
          </p:cNvSpPr>
          <p:nvPr>
            <p:ph type="title"/>
          </p:nvPr>
        </p:nvSpPr>
        <p:spPr>
          <a:xfrm>
            <a:off x="1574800" y="1447800"/>
            <a:ext cx="7999316" cy="2323375"/>
          </a:xfrm>
          <a:prstGeom prst="rect">
            <a:avLst/>
          </a:prstGeom>
        </p:spPr>
        <p:txBody>
          <a:bodyPr>
            <a:normAutofit/>
          </a:bodyPr>
          <a:lstStyle>
            <a:lvl1pPr>
              <a:defRPr sz="4800"/>
            </a:lvl1pPr>
          </a:lstStyle>
          <a:p>
            <a:r>
              <a:t>Titeltext</a:t>
            </a:r>
          </a:p>
        </p:txBody>
      </p:sp>
      <p:sp>
        <p:nvSpPr>
          <p:cNvPr id="184" name="Brödtext nivå ett…"/>
          <p:cNvSpPr txBox="1">
            <a:spLocks noGrp="1"/>
          </p:cNvSpPr>
          <p:nvPr>
            <p:ph type="body" sz="quarter" idx="1"/>
          </p:nvPr>
        </p:nvSpPr>
        <p:spPr>
          <a:xfrm>
            <a:off x="1930400" y="3771174"/>
            <a:ext cx="7279649" cy="342175"/>
          </a:xfrm>
          <a:prstGeom prst="rect">
            <a:avLst/>
          </a:prstGeom>
        </p:spPr>
        <p:txBody>
          <a:bodyPr/>
          <a:lstStyle>
            <a:lvl1pPr marL="0" indent="0">
              <a:buClrTx/>
              <a:buSzTx/>
              <a:buNone/>
              <a:defRPr sz="1400" cap="small">
                <a:solidFill>
                  <a:srgbClr val="8AD0D6"/>
                </a:solidFill>
              </a:defRPr>
            </a:lvl1pPr>
            <a:lvl2pPr marL="0" indent="457200">
              <a:buClrTx/>
              <a:buSzTx/>
              <a:buNone/>
              <a:defRPr sz="1400" cap="small">
                <a:solidFill>
                  <a:srgbClr val="8AD0D6"/>
                </a:solidFill>
              </a:defRPr>
            </a:lvl2pPr>
            <a:lvl3pPr marL="0" indent="914400">
              <a:buClrTx/>
              <a:buSzTx/>
              <a:buNone/>
              <a:defRPr sz="1400" cap="small">
                <a:solidFill>
                  <a:srgbClr val="8AD0D6"/>
                </a:solidFill>
              </a:defRPr>
            </a:lvl3pPr>
            <a:lvl4pPr marL="0" indent="1371600">
              <a:buClrTx/>
              <a:buSzTx/>
              <a:buNone/>
              <a:defRPr sz="1400" cap="small">
                <a:solidFill>
                  <a:srgbClr val="8AD0D6"/>
                </a:solidFill>
              </a:defRPr>
            </a:lvl4pPr>
            <a:lvl5pPr marL="0" indent="1828800">
              <a:buClrTx/>
              <a:buSzTx/>
              <a:buNone/>
              <a:defRPr sz="1400" cap="small">
                <a:solidFill>
                  <a:srgbClr val="8AD0D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85" name="Text Placeholder 3"/>
          <p:cNvSpPr>
            <a:spLocks noGrp="1"/>
          </p:cNvSpPr>
          <p:nvPr>
            <p:ph type="body" sz="quarter" idx="13"/>
          </p:nvPr>
        </p:nvSpPr>
        <p:spPr>
          <a:xfrm>
            <a:off x="1154954" y="4350656"/>
            <a:ext cx="8825659" cy="1676401"/>
          </a:xfrm>
          <a:prstGeom prst="rect">
            <a:avLst/>
          </a:prstGeom>
        </p:spPr>
        <p:txBody>
          <a:bodyPr anchor="ctr"/>
          <a:lstStyle/>
          <a:p>
            <a:pPr marL="0" indent="0">
              <a:buClrTx/>
              <a:buSzTx/>
              <a:buNone/>
              <a:defRPr sz="1800"/>
            </a:pPr>
            <a:endParaRPr/>
          </a:p>
        </p:txBody>
      </p:sp>
      <p:sp>
        <p:nvSpPr>
          <p:cNvPr id="186" name="TextBox 11"/>
          <p:cNvSpPr txBox="1"/>
          <p:nvPr/>
        </p:nvSpPr>
        <p:spPr>
          <a:xfrm>
            <a:off x="898294" y="971253"/>
            <a:ext cx="801913" cy="18187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rgbClr val="8AD0D6"/>
                </a:solidFill>
                <a:latin typeface="Arial"/>
                <a:ea typeface="Arial"/>
                <a:cs typeface="Arial"/>
                <a:sym typeface="Arial"/>
              </a:defRPr>
            </a:lvl1pPr>
          </a:lstStyle>
          <a:p>
            <a:r>
              <a:t>“</a:t>
            </a:r>
          </a:p>
        </p:txBody>
      </p:sp>
      <p:sp>
        <p:nvSpPr>
          <p:cNvPr id="187" name="TextBox 14"/>
          <p:cNvSpPr txBox="1"/>
          <p:nvPr/>
        </p:nvSpPr>
        <p:spPr>
          <a:xfrm>
            <a:off x="9330490" y="2613786"/>
            <a:ext cx="801913" cy="18187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rgbClr val="8AD0D6"/>
                </a:solidFill>
                <a:latin typeface="Arial"/>
                <a:ea typeface="Arial"/>
                <a:cs typeface="Arial"/>
                <a:sym typeface="Arial"/>
              </a:defRPr>
            </a:lvl1pPr>
          </a:lstStyle>
          <a:p>
            <a:r>
              <a:t>”</a:t>
            </a:r>
          </a:p>
        </p:txBody>
      </p:sp>
      <p:sp>
        <p:nvSpPr>
          <p:cNvPr id="188"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Navnekort">
    <p:spTree>
      <p:nvGrpSpPr>
        <p:cNvPr id="1" name=""/>
        <p:cNvGrpSpPr/>
        <p:nvPr/>
      </p:nvGrpSpPr>
      <p:grpSpPr>
        <a:xfrm>
          <a:off x="0" y="0"/>
          <a:ext cx="0" cy="0"/>
          <a:chOff x="0" y="0"/>
          <a:chExt cx="0" cy="0"/>
        </a:xfrm>
      </p:grpSpPr>
      <p:pic>
        <p:nvPicPr>
          <p:cNvPr id="195"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96"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197"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98"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99"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200"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01" name="Titeltext"/>
          <p:cNvSpPr txBox="1">
            <a:spLocks noGrp="1"/>
          </p:cNvSpPr>
          <p:nvPr>
            <p:ph type="title"/>
          </p:nvPr>
        </p:nvSpPr>
        <p:spPr>
          <a:xfrm>
            <a:off x="1154954" y="3124200"/>
            <a:ext cx="8825660" cy="1653181"/>
          </a:xfrm>
          <a:prstGeom prst="rect">
            <a:avLst/>
          </a:prstGeom>
        </p:spPr>
        <p:txBody>
          <a:bodyPr anchor="b">
            <a:normAutofit/>
          </a:bodyPr>
          <a:lstStyle>
            <a:lvl1pPr>
              <a:defRPr sz="4000"/>
            </a:lvl1pPr>
          </a:lstStyle>
          <a:p>
            <a:r>
              <a:t>Titeltext</a:t>
            </a:r>
          </a:p>
        </p:txBody>
      </p:sp>
      <p:sp>
        <p:nvSpPr>
          <p:cNvPr id="202" name="Brödtext nivå ett…"/>
          <p:cNvSpPr txBox="1">
            <a:spLocks noGrp="1"/>
          </p:cNvSpPr>
          <p:nvPr>
            <p:ph type="body" sz="quarter" idx="1"/>
          </p:nvPr>
        </p:nvSpPr>
        <p:spPr>
          <a:xfrm>
            <a:off x="1154954" y="4777380"/>
            <a:ext cx="8825659" cy="860401"/>
          </a:xfrm>
          <a:prstGeom prst="rect">
            <a:avLst/>
          </a:prstGeom>
        </p:spPr>
        <p:txBody>
          <a:bodyPr/>
          <a:lstStyle>
            <a:lvl1pPr marL="0" indent="0">
              <a:buClrTx/>
              <a:buSzTx/>
              <a:buNone/>
              <a:defRPr>
                <a:solidFill>
                  <a:srgbClr val="8AD0D6"/>
                </a:solidFill>
              </a:defRPr>
            </a:lvl1pPr>
            <a:lvl2pPr marL="0" indent="457200">
              <a:buClrTx/>
              <a:buSzTx/>
              <a:buNone/>
              <a:defRPr>
                <a:solidFill>
                  <a:srgbClr val="8AD0D6"/>
                </a:solidFill>
              </a:defRPr>
            </a:lvl2pPr>
            <a:lvl3pPr marL="0" indent="914400">
              <a:buClrTx/>
              <a:buSzTx/>
              <a:buNone/>
              <a:defRPr>
                <a:solidFill>
                  <a:srgbClr val="8AD0D6"/>
                </a:solidFill>
              </a:defRPr>
            </a:lvl3pPr>
            <a:lvl4pPr marL="0" indent="1371600">
              <a:buClrTx/>
              <a:buSzTx/>
              <a:buNone/>
              <a:defRPr>
                <a:solidFill>
                  <a:srgbClr val="8AD0D6"/>
                </a:solidFill>
              </a:defRPr>
            </a:lvl4pPr>
            <a:lvl5pPr marL="0" indent="1828800">
              <a:buClrTx/>
              <a:buSzTx/>
              <a:buNone/>
              <a:defRPr>
                <a:solidFill>
                  <a:srgbClr val="8AD0D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03"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 kolonner">
    <p:spTree>
      <p:nvGrpSpPr>
        <p:cNvPr id="1" name=""/>
        <p:cNvGrpSpPr/>
        <p:nvPr/>
      </p:nvGrpSpPr>
      <p:grpSpPr>
        <a:xfrm>
          <a:off x="0" y="0"/>
          <a:ext cx="0" cy="0"/>
          <a:chOff x="0" y="0"/>
          <a:chExt cx="0" cy="0"/>
        </a:xfrm>
      </p:grpSpPr>
      <p:pic>
        <p:nvPicPr>
          <p:cNvPr id="210"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11"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212"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13"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14"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215"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16"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217" name="Brödtext nivå ett…"/>
          <p:cNvSpPr txBox="1">
            <a:spLocks noGrp="1"/>
          </p:cNvSpPr>
          <p:nvPr>
            <p:ph type="body" sz="quarter" idx="1"/>
          </p:nvPr>
        </p:nvSpPr>
        <p:spPr>
          <a:xfrm>
            <a:off x="632946" y="1981200"/>
            <a:ext cx="2946868" cy="576263"/>
          </a:xfrm>
          <a:prstGeom prst="rect">
            <a:avLst/>
          </a:prstGeom>
        </p:spPr>
        <p:txBody>
          <a:bodyPr anchor="b"/>
          <a:lstStyle>
            <a:lvl1pPr marL="0" indent="0">
              <a:buClrTx/>
              <a:buSzTx/>
              <a:buNone/>
              <a:defRPr sz="2400">
                <a:solidFill>
                  <a:srgbClr val="8AD0D6"/>
                </a:solidFill>
              </a:defRPr>
            </a:lvl1pPr>
            <a:lvl2pPr marL="0" indent="457200">
              <a:buClrTx/>
              <a:buSzTx/>
              <a:buNone/>
              <a:defRPr sz="2400">
                <a:solidFill>
                  <a:srgbClr val="8AD0D6"/>
                </a:solidFill>
              </a:defRPr>
            </a:lvl2pPr>
            <a:lvl3pPr marL="0" indent="914400">
              <a:buClrTx/>
              <a:buSzTx/>
              <a:buNone/>
              <a:defRPr sz="2400">
                <a:solidFill>
                  <a:srgbClr val="8AD0D6"/>
                </a:solidFill>
              </a:defRPr>
            </a:lvl3pPr>
            <a:lvl4pPr marL="0" indent="1371600">
              <a:buClrTx/>
              <a:buSzTx/>
              <a:buNone/>
              <a:defRPr sz="2400">
                <a:solidFill>
                  <a:srgbClr val="8AD0D6"/>
                </a:solidFill>
              </a:defRPr>
            </a:lvl4pPr>
            <a:lvl5pPr marL="0" indent="1828800">
              <a:buClrTx/>
              <a:buSzTx/>
              <a:buNone/>
              <a:defRPr sz="2400">
                <a:solidFill>
                  <a:srgbClr val="8AD0D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18" name="Text Placeholder 3"/>
          <p:cNvSpPr>
            <a:spLocks noGrp="1"/>
          </p:cNvSpPr>
          <p:nvPr>
            <p:ph type="body" sz="quarter" idx="13"/>
          </p:nvPr>
        </p:nvSpPr>
        <p:spPr>
          <a:xfrm>
            <a:off x="652462" y="2667000"/>
            <a:ext cx="2927351" cy="3589338"/>
          </a:xfrm>
          <a:prstGeom prst="rect">
            <a:avLst/>
          </a:prstGeom>
        </p:spPr>
        <p:txBody>
          <a:bodyPr/>
          <a:lstStyle/>
          <a:p>
            <a:pPr marL="0" indent="0">
              <a:buClrTx/>
              <a:buSzTx/>
              <a:buNone/>
              <a:defRPr sz="1400"/>
            </a:pPr>
            <a:endParaRPr/>
          </a:p>
        </p:txBody>
      </p:sp>
      <p:sp>
        <p:nvSpPr>
          <p:cNvPr id="219" name="Text Placeholder 4"/>
          <p:cNvSpPr>
            <a:spLocks noGrp="1"/>
          </p:cNvSpPr>
          <p:nvPr>
            <p:ph type="body" sz="quarter" idx="14"/>
          </p:nvPr>
        </p:nvSpPr>
        <p:spPr>
          <a:xfrm>
            <a:off x="3883659" y="1981200"/>
            <a:ext cx="2936242" cy="576263"/>
          </a:xfrm>
          <a:prstGeom prst="rect">
            <a:avLst/>
          </a:prstGeom>
        </p:spPr>
        <p:txBody>
          <a:bodyPr anchor="b"/>
          <a:lstStyle/>
          <a:p>
            <a:pPr marL="0" indent="0">
              <a:buClrTx/>
              <a:buSzTx/>
              <a:buNone/>
              <a:defRPr sz="2400">
                <a:solidFill>
                  <a:srgbClr val="8AD0D6"/>
                </a:solidFill>
              </a:defRPr>
            </a:pPr>
            <a:endParaRPr/>
          </a:p>
        </p:txBody>
      </p:sp>
      <p:sp>
        <p:nvSpPr>
          <p:cNvPr id="220" name="Text Placeholder 3"/>
          <p:cNvSpPr>
            <a:spLocks noGrp="1"/>
          </p:cNvSpPr>
          <p:nvPr>
            <p:ph type="body" sz="quarter" idx="15"/>
          </p:nvPr>
        </p:nvSpPr>
        <p:spPr>
          <a:xfrm>
            <a:off x="3873105" y="2667000"/>
            <a:ext cx="2946795" cy="3589338"/>
          </a:xfrm>
          <a:prstGeom prst="rect">
            <a:avLst/>
          </a:prstGeom>
        </p:spPr>
        <p:txBody>
          <a:bodyPr/>
          <a:lstStyle/>
          <a:p>
            <a:pPr marL="0" indent="0">
              <a:buClrTx/>
              <a:buSzTx/>
              <a:buNone/>
              <a:defRPr sz="1400"/>
            </a:pPr>
            <a:endParaRPr/>
          </a:p>
        </p:txBody>
      </p:sp>
      <p:sp>
        <p:nvSpPr>
          <p:cNvPr id="221" name="Text Placeholder 4"/>
          <p:cNvSpPr>
            <a:spLocks noGrp="1"/>
          </p:cNvSpPr>
          <p:nvPr>
            <p:ph type="body" sz="quarter" idx="16"/>
          </p:nvPr>
        </p:nvSpPr>
        <p:spPr>
          <a:xfrm>
            <a:off x="7124700" y="1981200"/>
            <a:ext cx="2932114" cy="576263"/>
          </a:xfrm>
          <a:prstGeom prst="rect">
            <a:avLst/>
          </a:prstGeom>
        </p:spPr>
        <p:txBody>
          <a:bodyPr anchor="b"/>
          <a:lstStyle/>
          <a:p>
            <a:pPr marL="0" indent="0">
              <a:buClrTx/>
              <a:buSzTx/>
              <a:buNone/>
              <a:defRPr sz="2400">
                <a:solidFill>
                  <a:srgbClr val="8AD0D6"/>
                </a:solidFill>
              </a:defRPr>
            </a:pPr>
            <a:endParaRPr/>
          </a:p>
        </p:txBody>
      </p:sp>
      <p:sp>
        <p:nvSpPr>
          <p:cNvPr id="222" name="Text Placeholder 3"/>
          <p:cNvSpPr>
            <a:spLocks noGrp="1"/>
          </p:cNvSpPr>
          <p:nvPr>
            <p:ph type="body" sz="quarter" idx="17"/>
          </p:nvPr>
        </p:nvSpPr>
        <p:spPr>
          <a:xfrm>
            <a:off x="7124700" y="2667000"/>
            <a:ext cx="2932114" cy="3589338"/>
          </a:xfrm>
          <a:prstGeom prst="rect">
            <a:avLst/>
          </a:prstGeom>
        </p:spPr>
        <p:txBody>
          <a:bodyPr/>
          <a:lstStyle/>
          <a:p>
            <a:pPr marL="0" indent="0">
              <a:buClrTx/>
              <a:buSzTx/>
              <a:buNone/>
              <a:defRPr sz="1400"/>
            </a:pPr>
            <a:endParaRPr/>
          </a:p>
        </p:txBody>
      </p:sp>
      <p:sp>
        <p:nvSpPr>
          <p:cNvPr id="223" name="Straight Connector 16"/>
          <p:cNvSpPr/>
          <p:nvPr/>
        </p:nvSpPr>
        <p:spPr>
          <a:xfrm flipH="1">
            <a:off x="3726141" y="2133600"/>
            <a:ext cx="1" cy="3962400"/>
          </a:xfrm>
          <a:prstGeom prst="line">
            <a:avLst/>
          </a:prstGeom>
          <a:ln w="12700" cap="rnd">
            <a:solidFill>
              <a:srgbClr val="8AD0D6">
                <a:alpha val="40000"/>
              </a:srgbClr>
            </a:solidFill>
          </a:ln>
        </p:spPr>
        <p:txBody>
          <a:bodyPr lIns="45719" rIns="45719"/>
          <a:lstStyle/>
          <a:p>
            <a:pPr>
              <a:defRPr>
                <a:solidFill>
                  <a:srgbClr val="FFFFFF"/>
                </a:solidFill>
              </a:defRPr>
            </a:pPr>
            <a:endParaRPr/>
          </a:p>
        </p:txBody>
      </p:sp>
      <p:sp>
        <p:nvSpPr>
          <p:cNvPr id="224" name="Straight Connector 17"/>
          <p:cNvSpPr/>
          <p:nvPr/>
        </p:nvSpPr>
        <p:spPr>
          <a:xfrm flipH="1">
            <a:off x="6962226" y="2133600"/>
            <a:ext cx="1" cy="3966882"/>
          </a:xfrm>
          <a:prstGeom prst="line">
            <a:avLst/>
          </a:prstGeom>
          <a:ln w="12700" cap="rnd">
            <a:solidFill>
              <a:srgbClr val="8AD0D6">
                <a:alpha val="40000"/>
              </a:srgbClr>
            </a:solidFill>
          </a:ln>
        </p:spPr>
        <p:txBody>
          <a:bodyPr lIns="45719" rIns="45719"/>
          <a:lstStyle/>
          <a:p>
            <a:pPr>
              <a:defRPr>
                <a:solidFill>
                  <a:srgbClr val="FFFFFF"/>
                </a:solidFill>
              </a:defRPr>
            </a:pPr>
            <a:endParaRPr/>
          </a:p>
        </p:txBody>
      </p:sp>
      <p:sp>
        <p:nvSpPr>
          <p:cNvPr id="22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3 kolonner for bilde">
    <p:spTree>
      <p:nvGrpSpPr>
        <p:cNvPr id="1" name=""/>
        <p:cNvGrpSpPr/>
        <p:nvPr/>
      </p:nvGrpSpPr>
      <p:grpSpPr>
        <a:xfrm>
          <a:off x="0" y="0"/>
          <a:ext cx="0" cy="0"/>
          <a:chOff x="0" y="0"/>
          <a:chExt cx="0" cy="0"/>
        </a:xfrm>
      </p:grpSpPr>
      <p:pic>
        <p:nvPicPr>
          <p:cNvPr id="23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33"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23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3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3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23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3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239" name="Brödtext nivå ett…"/>
          <p:cNvSpPr txBox="1">
            <a:spLocks noGrp="1"/>
          </p:cNvSpPr>
          <p:nvPr>
            <p:ph type="body" sz="quarter" idx="1"/>
          </p:nvPr>
        </p:nvSpPr>
        <p:spPr>
          <a:xfrm>
            <a:off x="652462" y="4250949"/>
            <a:ext cx="2940051" cy="576263"/>
          </a:xfrm>
          <a:prstGeom prst="rect">
            <a:avLst/>
          </a:prstGeom>
        </p:spPr>
        <p:txBody>
          <a:bodyPr anchor="b"/>
          <a:lstStyle>
            <a:lvl1pPr marL="0" indent="0">
              <a:buClrTx/>
              <a:buSzTx/>
              <a:buNone/>
              <a:defRPr sz="2400">
                <a:solidFill>
                  <a:srgbClr val="8AD0D6"/>
                </a:solidFill>
              </a:defRPr>
            </a:lvl1pPr>
            <a:lvl2pPr marL="0" indent="457200">
              <a:buClrTx/>
              <a:buSzTx/>
              <a:buNone/>
              <a:defRPr sz="2400">
                <a:solidFill>
                  <a:srgbClr val="8AD0D6"/>
                </a:solidFill>
              </a:defRPr>
            </a:lvl2pPr>
            <a:lvl3pPr marL="0" indent="914400">
              <a:buClrTx/>
              <a:buSzTx/>
              <a:buNone/>
              <a:defRPr sz="2400">
                <a:solidFill>
                  <a:srgbClr val="8AD0D6"/>
                </a:solidFill>
              </a:defRPr>
            </a:lvl3pPr>
            <a:lvl4pPr marL="0" indent="1371600">
              <a:buClrTx/>
              <a:buSzTx/>
              <a:buNone/>
              <a:defRPr sz="2400">
                <a:solidFill>
                  <a:srgbClr val="8AD0D6"/>
                </a:solidFill>
              </a:defRPr>
            </a:lvl4pPr>
            <a:lvl5pPr marL="0" indent="1828800">
              <a:buClrTx/>
              <a:buSzTx/>
              <a:buNone/>
              <a:defRPr sz="2400">
                <a:solidFill>
                  <a:srgbClr val="8AD0D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40" name="Picture Placeholder 2"/>
          <p:cNvSpPr>
            <a:spLocks noGrp="1"/>
          </p:cNvSpPr>
          <p:nvPr>
            <p:ph type="pic" sz="quarter" idx="13"/>
          </p:nvPr>
        </p:nvSpPr>
        <p:spPr>
          <a:xfrm>
            <a:off x="652462" y="2209800"/>
            <a:ext cx="2940051"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1" name="Text Placeholder 3"/>
          <p:cNvSpPr>
            <a:spLocks noGrp="1"/>
          </p:cNvSpPr>
          <p:nvPr>
            <p:ph type="body" sz="quarter" idx="14"/>
          </p:nvPr>
        </p:nvSpPr>
        <p:spPr>
          <a:xfrm>
            <a:off x="652462" y="4827211"/>
            <a:ext cx="2940051" cy="659190"/>
          </a:xfrm>
          <a:prstGeom prst="rect">
            <a:avLst/>
          </a:prstGeom>
        </p:spPr>
        <p:txBody>
          <a:bodyPr/>
          <a:lstStyle/>
          <a:p>
            <a:pPr marL="0" indent="0">
              <a:buClrTx/>
              <a:buSzTx/>
              <a:buNone/>
              <a:defRPr sz="1400"/>
            </a:pPr>
            <a:endParaRPr/>
          </a:p>
        </p:txBody>
      </p:sp>
      <p:sp>
        <p:nvSpPr>
          <p:cNvPr id="242" name="Text Placeholder 4"/>
          <p:cNvSpPr>
            <a:spLocks noGrp="1"/>
          </p:cNvSpPr>
          <p:nvPr>
            <p:ph type="body" sz="quarter" idx="15"/>
          </p:nvPr>
        </p:nvSpPr>
        <p:spPr>
          <a:xfrm>
            <a:off x="3889375" y="4250949"/>
            <a:ext cx="2930525" cy="576263"/>
          </a:xfrm>
          <a:prstGeom prst="rect">
            <a:avLst/>
          </a:prstGeom>
        </p:spPr>
        <p:txBody>
          <a:bodyPr anchor="b"/>
          <a:lstStyle/>
          <a:p>
            <a:pPr marL="0" indent="0">
              <a:buClrTx/>
              <a:buSzTx/>
              <a:buNone/>
              <a:defRPr sz="2400">
                <a:solidFill>
                  <a:srgbClr val="8AD0D6"/>
                </a:solidFill>
              </a:defRPr>
            </a:pPr>
            <a:endParaRPr/>
          </a:p>
        </p:txBody>
      </p:sp>
      <p:sp>
        <p:nvSpPr>
          <p:cNvPr id="243" name="Picture Placeholder 2"/>
          <p:cNvSpPr>
            <a:spLocks noGrp="1"/>
          </p:cNvSpPr>
          <p:nvPr>
            <p:ph type="pic" sz="quarter" idx="16"/>
          </p:nvPr>
        </p:nvSpPr>
        <p:spPr>
          <a:xfrm>
            <a:off x="3889373" y="2209800"/>
            <a:ext cx="2930526"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4" name="Text Placeholder 3"/>
          <p:cNvSpPr>
            <a:spLocks noGrp="1"/>
          </p:cNvSpPr>
          <p:nvPr>
            <p:ph type="body" sz="quarter" idx="17"/>
          </p:nvPr>
        </p:nvSpPr>
        <p:spPr>
          <a:xfrm>
            <a:off x="3888021" y="4827210"/>
            <a:ext cx="2934407" cy="659189"/>
          </a:xfrm>
          <a:prstGeom prst="rect">
            <a:avLst/>
          </a:prstGeom>
        </p:spPr>
        <p:txBody>
          <a:bodyPr/>
          <a:lstStyle/>
          <a:p>
            <a:pPr marL="0" indent="0">
              <a:buClrTx/>
              <a:buSzTx/>
              <a:buNone/>
              <a:defRPr sz="1400"/>
            </a:pPr>
            <a:endParaRPr/>
          </a:p>
        </p:txBody>
      </p:sp>
      <p:sp>
        <p:nvSpPr>
          <p:cNvPr id="245" name="Text Placeholder 4"/>
          <p:cNvSpPr>
            <a:spLocks noGrp="1"/>
          </p:cNvSpPr>
          <p:nvPr>
            <p:ph type="body" sz="quarter" idx="18"/>
          </p:nvPr>
        </p:nvSpPr>
        <p:spPr>
          <a:xfrm>
            <a:off x="7124700" y="4250949"/>
            <a:ext cx="2932114" cy="576263"/>
          </a:xfrm>
          <a:prstGeom prst="rect">
            <a:avLst/>
          </a:prstGeom>
        </p:spPr>
        <p:txBody>
          <a:bodyPr anchor="b"/>
          <a:lstStyle/>
          <a:p>
            <a:pPr marL="0" indent="0">
              <a:buClrTx/>
              <a:buSzTx/>
              <a:buNone/>
              <a:defRPr sz="2400">
                <a:solidFill>
                  <a:srgbClr val="8AD0D6"/>
                </a:solidFill>
              </a:defRPr>
            </a:pPr>
            <a:endParaRPr/>
          </a:p>
        </p:txBody>
      </p:sp>
      <p:sp>
        <p:nvSpPr>
          <p:cNvPr id="246" name="Picture Placeholder 2"/>
          <p:cNvSpPr>
            <a:spLocks noGrp="1"/>
          </p:cNvSpPr>
          <p:nvPr>
            <p:ph type="pic" sz="quarter" idx="19"/>
          </p:nvPr>
        </p:nvSpPr>
        <p:spPr>
          <a:xfrm>
            <a:off x="7124699" y="2209800"/>
            <a:ext cx="2932114"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7" name="Text Placeholder 3"/>
          <p:cNvSpPr>
            <a:spLocks noGrp="1"/>
          </p:cNvSpPr>
          <p:nvPr>
            <p:ph type="body" sz="quarter" idx="20"/>
          </p:nvPr>
        </p:nvSpPr>
        <p:spPr>
          <a:xfrm>
            <a:off x="7124575" y="4827208"/>
            <a:ext cx="2935998" cy="659189"/>
          </a:xfrm>
          <a:prstGeom prst="rect">
            <a:avLst/>
          </a:prstGeom>
        </p:spPr>
        <p:txBody>
          <a:bodyPr/>
          <a:lstStyle/>
          <a:p>
            <a:pPr marL="0" indent="0">
              <a:buClrTx/>
              <a:buSzTx/>
              <a:buNone/>
              <a:defRPr sz="1400"/>
            </a:pPr>
            <a:endParaRPr/>
          </a:p>
        </p:txBody>
      </p:sp>
      <p:sp>
        <p:nvSpPr>
          <p:cNvPr id="248" name="Straight Connector 18"/>
          <p:cNvSpPr/>
          <p:nvPr/>
        </p:nvSpPr>
        <p:spPr>
          <a:xfrm flipH="1">
            <a:off x="3726141" y="2133600"/>
            <a:ext cx="1" cy="3962400"/>
          </a:xfrm>
          <a:prstGeom prst="line">
            <a:avLst/>
          </a:prstGeom>
          <a:ln w="12700" cap="rnd">
            <a:solidFill>
              <a:srgbClr val="8AD0D6">
                <a:alpha val="40000"/>
              </a:srgbClr>
            </a:solidFill>
          </a:ln>
        </p:spPr>
        <p:txBody>
          <a:bodyPr lIns="45719" rIns="45719"/>
          <a:lstStyle/>
          <a:p>
            <a:pPr>
              <a:defRPr>
                <a:solidFill>
                  <a:srgbClr val="FFFFFF"/>
                </a:solidFill>
              </a:defRPr>
            </a:pPr>
            <a:endParaRPr/>
          </a:p>
        </p:txBody>
      </p:sp>
      <p:sp>
        <p:nvSpPr>
          <p:cNvPr id="249" name="Straight Connector 19"/>
          <p:cNvSpPr/>
          <p:nvPr/>
        </p:nvSpPr>
        <p:spPr>
          <a:xfrm flipH="1">
            <a:off x="6962226" y="2133600"/>
            <a:ext cx="1" cy="3966882"/>
          </a:xfrm>
          <a:prstGeom prst="line">
            <a:avLst/>
          </a:prstGeom>
          <a:ln w="12700" cap="rnd">
            <a:solidFill>
              <a:srgbClr val="8AD0D6">
                <a:alpha val="40000"/>
              </a:srgbClr>
            </a:solidFill>
          </a:ln>
        </p:spPr>
        <p:txBody>
          <a:bodyPr lIns="45719" rIns="45719"/>
          <a:lstStyle/>
          <a:p>
            <a:pPr>
              <a:defRPr>
                <a:solidFill>
                  <a:srgbClr val="FFFFFF"/>
                </a:solidFill>
              </a:defRPr>
            </a:pPr>
            <a:endParaRPr/>
          </a:p>
        </p:txBody>
      </p:sp>
      <p:sp>
        <p:nvSpPr>
          <p:cNvPr id="25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tel og innhold">
    <p:spTree>
      <p:nvGrpSpPr>
        <p:cNvPr id="1" name=""/>
        <p:cNvGrpSpPr/>
        <p:nvPr/>
      </p:nvGrpSpPr>
      <p:grpSpPr>
        <a:xfrm>
          <a:off x="0" y="0"/>
          <a:ext cx="0" cy="0"/>
          <a:chOff x="0" y="0"/>
          <a:chExt cx="0" cy="0"/>
        </a:xfrm>
      </p:grpSpPr>
      <p:pic>
        <p:nvPicPr>
          <p:cNvPr id="3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3"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39" name="Brödtext nivå ett…"/>
          <p:cNvSpPr txBox="1">
            <a:spLocks noGrp="1"/>
          </p:cNvSpPr>
          <p:nvPr>
            <p:ph type="body" idx="1"/>
          </p:nvPr>
        </p:nvSpPr>
        <p:spPr>
          <a:xfrm>
            <a:off x="1103312" y="2052917"/>
            <a:ext cx="8946541" cy="4195483"/>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loverskrift">
    <p:spTree>
      <p:nvGrpSpPr>
        <p:cNvPr id="1" name=""/>
        <p:cNvGrpSpPr/>
        <p:nvPr/>
      </p:nvGrpSpPr>
      <p:grpSpPr>
        <a:xfrm>
          <a:off x="0" y="0"/>
          <a:ext cx="0" cy="0"/>
          <a:chOff x="0" y="0"/>
          <a:chExt cx="0" cy="0"/>
        </a:xfrm>
      </p:grpSpPr>
      <p:pic>
        <p:nvPicPr>
          <p:cNvPr id="4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8"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4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5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5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5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53" name="Titeltext"/>
          <p:cNvSpPr txBox="1">
            <a:spLocks noGrp="1"/>
          </p:cNvSpPr>
          <p:nvPr>
            <p:ph type="title"/>
          </p:nvPr>
        </p:nvSpPr>
        <p:spPr>
          <a:xfrm>
            <a:off x="1154955" y="2861733"/>
            <a:ext cx="8825658" cy="1915648"/>
          </a:xfrm>
          <a:prstGeom prst="rect">
            <a:avLst/>
          </a:prstGeom>
        </p:spPr>
        <p:txBody>
          <a:bodyPr anchor="b">
            <a:normAutofit/>
          </a:bodyPr>
          <a:lstStyle>
            <a:lvl1pPr>
              <a:defRPr sz="4000"/>
            </a:lvl1pPr>
          </a:lstStyle>
          <a:p>
            <a:r>
              <a:t>Titeltext</a:t>
            </a:r>
          </a:p>
        </p:txBody>
      </p:sp>
      <p:sp>
        <p:nvSpPr>
          <p:cNvPr id="54" name="Brödtext nivå ett…"/>
          <p:cNvSpPr txBox="1">
            <a:spLocks noGrp="1"/>
          </p:cNvSpPr>
          <p:nvPr>
            <p:ph type="body" sz="quarter" idx="1"/>
          </p:nvPr>
        </p:nvSpPr>
        <p:spPr>
          <a:xfrm>
            <a:off x="1154954" y="4777380"/>
            <a:ext cx="8825660" cy="860401"/>
          </a:xfrm>
          <a:prstGeom prst="rect">
            <a:avLst/>
          </a:prstGeom>
        </p:spPr>
        <p:txBody>
          <a:bodyPr/>
          <a:lstStyle>
            <a:lvl1pPr marL="0" indent="0">
              <a:buClrTx/>
              <a:buSzTx/>
              <a:buNone/>
              <a:defRPr cap="all">
                <a:solidFill>
                  <a:srgbClr val="8AD0D6"/>
                </a:solidFill>
              </a:defRPr>
            </a:lvl1pPr>
            <a:lvl2pPr marL="0" indent="457200">
              <a:buClrTx/>
              <a:buSzTx/>
              <a:buNone/>
              <a:defRPr cap="all">
                <a:solidFill>
                  <a:srgbClr val="8AD0D6"/>
                </a:solidFill>
              </a:defRPr>
            </a:lvl2pPr>
            <a:lvl3pPr marL="0" indent="914400">
              <a:buClrTx/>
              <a:buSzTx/>
              <a:buNone/>
              <a:defRPr cap="all">
                <a:solidFill>
                  <a:srgbClr val="8AD0D6"/>
                </a:solidFill>
              </a:defRPr>
            </a:lvl3pPr>
            <a:lvl4pPr marL="0" indent="1371600">
              <a:buClrTx/>
              <a:buSzTx/>
              <a:buNone/>
              <a:defRPr cap="all">
                <a:solidFill>
                  <a:srgbClr val="8AD0D6"/>
                </a:solidFill>
              </a:defRPr>
            </a:lvl4pPr>
            <a:lvl5pPr marL="0" indent="1828800">
              <a:buClrTx/>
              <a:buSzTx/>
              <a:buNone/>
              <a:defRPr cap="all">
                <a:solidFill>
                  <a:srgbClr val="8AD0D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o innholdsdeler">
    <p:spTree>
      <p:nvGrpSpPr>
        <p:cNvPr id="1" name=""/>
        <p:cNvGrpSpPr/>
        <p:nvPr/>
      </p:nvGrpSpPr>
      <p:grpSpPr>
        <a:xfrm>
          <a:off x="0" y="0"/>
          <a:ext cx="0" cy="0"/>
          <a:chOff x="0" y="0"/>
          <a:chExt cx="0" cy="0"/>
        </a:xfrm>
      </p:grpSpPr>
      <p:pic>
        <p:nvPicPr>
          <p:cNvPr id="6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63"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6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6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6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6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6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69" name="Brödtext nivå ett…"/>
          <p:cNvSpPr txBox="1">
            <a:spLocks noGrp="1"/>
          </p:cNvSpPr>
          <p:nvPr>
            <p:ph type="body" sz="half" idx="1"/>
          </p:nvPr>
        </p:nvSpPr>
        <p:spPr>
          <a:xfrm>
            <a:off x="1103312" y="2060575"/>
            <a:ext cx="4396340" cy="4195763"/>
          </a:xfrm>
          <a:prstGeom prst="rect">
            <a:avLst/>
          </a:prstGeom>
        </p:spPr>
        <p:txBody>
          <a:bodyPr/>
          <a:lstStyle>
            <a:lvl1pPr>
              <a:defRPr sz="1800"/>
            </a:lvl1pPr>
            <a:lvl2pPr marL="778668" indent="-321468">
              <a:defRPr sz="1800"/>
            </a:lvl2pPr>
            <a:lvl3pPr marL="1208314" indent="-293914">
              <a:defRPr sz="1800"/>
            </a:lvl3pPr>
            <a:lvl4pPr marL="1714500" indent="-342900">
              <a:defRPr sz="1800"/>
            </a:lvl4pPr>
            <a:lvl5pPr marL="2171700" indent="-342900">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7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ammenligning">
    <p:spTree>
      <p:nvGrpSpPr>
        <p:cNvPr id="1" name=""/>
        <p:cNvGrpSpPr/>
        <p:nvPr/>
      </p:nvGrpSpPr>
      <p:grpSpPr>
        <a:xfrm>
          <a:off x="0" y="0"/>
          <a:ext cx="0" cy="0"/>
          <a:chOff x="0" y="0"/>
          <a:chExt cx="0" cy="0"/>
        </a:xfrm>
      </p:grpSpPr>
      <p:pic>
        <p:nvPicPr>
          <p:cNvPr id="7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78"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7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8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8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8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83"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84" name="Brödtext nivå ett…"/>
          <p:cNvSpPr txBox="1">
            <a:spLocks noGrp="1"/>
          </p:cNvSpPr>
          <p:nvPr>
            <p:ph type="body" sz="quarter" idx="1"/>
          </p:nvPr>
        </p:nvSpPr>
        <p:spPr>
          <a:xfrm>
            <a:off x="1103312" y="1905000"/>
            <a:ext cx="4396339" cy="576263"/>
          </a:xfrm>
          <a:prstGeom prst="rect">
            <a:avLst/>
          </a:prstGeom>
        </p:spPr>
        <p:txBody>
          <a:bodyPr anchor="b"/>
          <a:lstStyle>
            <a:lvl1pPr marL="0" indent="0">
              <a:buClrTx/>
              <a:buSzTx/>
              <a:buNone/>
              <a:defRPr sz="2400">
                <a:solidFill>
                  <a:srgbClr val="8AD0D6"/>
                </a:solidFill>
              </a:defRPr>
            </a:lvl1pPr>
            <a:lvl2pPr marL="0" indent="457200">
              <a:buClrTx/>
              <a:buSzTx/>
              <a:buNone/>
              <a:defRPr sz="2400">
                <a:solidFill>
                  <a:srgbClr val="8AD0D6"/>
                </a:solidFill>
              </a:defRPr>
            </a:lvl2pPr>
            <a:lvl3pPr marL="0" indent="914400">
              <a:buClrTx/>
              <a:buSzTx/>
              <a:buNone/>
              <a:defRPr sz="2400">
                <a:solidFill>
                  <a:srgbClr val="8AD0D6"/>
                </a:solidFill>
              </a:defRPr>
            </a:lvl3pPr>
            <a:lvl4pPr marL="0" indent="1371600">
              <a:buClrTx/>
              <a:buSzTx/>
              <a:buNone/>
              <a:defRPr sz="2400">
                <a:solidFill>
                  <a:srgbClr val="8AD0D6"/>
                </a:solidFill>
              </a:defRPr>
            </a:lvl4pPr>
            <a:lvl5pPr marL="0" indent="1828800">
              <a:buClrTx/>
              <a:buSzTx/>
              <a:buNone/>
              <a:defRPr sz="2400">
                <a:solidFill>
                  <a:srgbClr val="8AD0D6"/>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85" name="Text Placeholder 4"/>
          <p:cNvSpPr>
            <a:spLocks noGrp="1"/>
          </p:cNvSpPr>
          <p:nvPr>
            <p:ph type="body" sz="quarter" idx="13"/>
          </p:nvPr>
        </p:nvSpPr>
        <p:spPr>
          <a:xfrm>
            <a:off x="5654495" y="1905000"/>
            <a:ext cx="4396340" cy="576263"/>
          </a:xfrm>
          <a:prstGeom prst="rect">
            <a:avLst/>
          </a:prstGeom>
        </p:spPr>
        <p:txBody>
          <a:bodyPr anchor="b"/>
          <a:lstStyle/>
          <a:p>
            <a:pPr marL="0" indent="0">
              <a:buClrTx/>
              <a:buSzTx/>
              <a:buNone/>
              <a:defRPr sz="2400">
                <a:solidFill>
                  <a:srgbClr val="8AD0D6"/>
                </a:solidFill>
              </a:defRPr>
            </a:pPr>
            <a:endParaRPr/>
          </a:p>
        </p:txBody>
      </p:sp>
      <p:sp>
        <p:nvSpPr>
          <p:cNvPr id="86"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are tittel">
    <p:spTree>
      <p:nvGrpSpPr>
        <p:cNvPr id="1" name=""/>
        <p:cNvGrpSpPr/>
        <p:nvPr/>
      </p:nvGrpSpPr>
      <p:grpSpPr>
        <a:xfrm>
          <a:off x="0" y="0"/>
          <a:ext cx="0" cy="0"/>
          <a:chOff x="0" y="0"/>
          <a:chExt cx="0" cy="0"/>
        </a:xfrm>
      </p:grpSpPr>
      <p:pic>
        <p:nvPicPr>
          <p:cNvPr id="93"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94"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95"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96"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97"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98"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99"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10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omt">
    <p:spTree>
      <p:nvGrpSpPr>
        <p:cNvPr id="1" name=""/>
        <p:cNvGrpSpPr/>
        <p:nvPr/>
      </p:nvGrpSpPr>
      <p:grpSpPr>
        <a:xfrm>
          <a:off x="0" y="0"/>
          <a:ext cx="0" cy="0"/>
          <a:chOff x="0" y="0"/>
          <a:chExt cx="0" cy="0"/>
        </a:xfrm>
      </p:grpSpPr>
      <p:sp>
        <p:nvSpPr>
          <p:cNvPr id="107"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nnhold med tekst">
    <p:spTree>
      <p:nvGrpSpPr>
        <p:cNvPr id="1" name=""/>
        <p:cNvGrpSpPr/>
        <p:nvPr/>
      </p:nvGrpSpPr>
      <p:grpSpPr>
        <a:xfrm>
          <a:off x="0" y="0"/>
          <a:ext cx="0" cy="0"/>
          <a:chOff x="0" y="0"/>
          <a:chExt cx="0" cy="0"/>
        </a:xfrm>
      </p:grpSpPr>
      <p:pic>
        <p:nvPicPr>
          <p:cNvPr id="114"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15"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116"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17"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18"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119"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20" name="Titeltext"/>
          <p:cNvSpPr txBox="1">
            <a:spLocks noGrp="1"/>
          </p:cNvSpPr>
          <p:nvPr>
            <p:ph type="title"/>
          </p:nvPr>
        </p:nvSpPr>
        <p:spPr>
          <a:xfrm>
            <a:off x="1154952" y="1447800"/>
            <a:ext cx="3401066" cy="1447800"/>
          </a:xfrm>
          <a:prstGeom prst="rect">
            <a:avLst/>
          </a:prstGeom>
        </p:spPr>
        <p:txBody>
          <a:bodyPr anchor="b">
            <a:normAutofit/>
          </a:bodyPr>
          <a:lstStyle>
            <a:lvl1pPr>
              <a:defRPr sz="2400"/>
            </a:lvl1pPr>
          </a:lstStyle>
          <a:p>
            <a:r>
              <a:t>Titeltext</a:t>
            </a:r>
          </a:p>
        </p:txBody>
      </p:sp>
      <p:sp>
        <p:nvSpPr>
          <p:cNvPr id="121" name="Brödtext nivå ett…"/>
          <p:cNvSpPr txBox="1">
            <a:spLocks noGrp="1"/>
          </p:cNvSpPr>
          <p:nvPr>
            <p:ph type="body" sz="half" idx="1"/>
          </p:nvPr>
        </p:nvSpPr>
        <p:spPr>
          <a:xfrm>
            <a:off x="4784616" y="1447800"/>
            <a:ext cx="5195998" cy="4572000"/>
          </a:xfrm>
          <a:prstGeom prst="rect">
            <a:avLst/>
          </a:prstGeom>
        </p:spPr>
        <p:txBody>
          <a:bodyPr anchor="ctr"/>
          <a:lstStyle/>
          <a:p>
            <a:r>
              <a:t>Brödtext nivå ett</a:t>
            </a:r>
          </a:p>
          <a:p>
            <a:pPr lvl="1"/>
            <a:r>
              <a:t>Brödtext nivå två</a:t>
            </a:r>
          </a:p>
          <a:p>
            <a:pPr lvl="2"/>
            <a:r>
              <a:t>Brödtext nivå tre</a:t>
            </a:r>
          </a:p>
          <a:p>
            <a:pPr lvl="3"/>
            <a:r>
              <a:t>Brödtext nivå fyra</a:t>
            </a:r>
          </a:p>
          <a:p>
            <a:pPr lvl="4"/>
            <a:r>
              <a:t>Brödtext nivå fem</a:t>
            </a:r>
          </a:p>
        </p:txBody>
      </p:sp>
      <p:sp>
        <p:nvSpPr>
          <p:cNvPr id="122" name="Text Placeholder 3"/>
          <p:cNvSpPr>
            <a:spLocks noGrp="1"/>
          </p:cNvSpPr>
          <p:nvPr>
            <p:ph type="body" sz="quarter" idx="13"/>
          </p:nvPr>
        </p:nvSpPr>
        <p:spPr>
          <a:xfrm>
            <a:off x="1154952" y="3129279"/>
            <a:ext cx="3401064" cy="2895600"/>
          </a:xfrm>
          <a:prstGeom prst="rect">
            <a:avLst/>
          </a:prstGeom>
        </p:spPr>
        <p:txBody>
          <a:bodyPr/>
          <a:lstStyle/>
          <a:p>
            <a:pPr marL="0" indent="0">
              <a:buClrTx/>
              <a:buSzTx/>
              <a:buNone/>
              <a:defRPr sz="1400"/>
            </a:pPr>
            <a:endParaRPr/>
          </a:p>
        </p:txBody>
      </p:sp>
      <p:sp>
        <p:nvSpPr>
          <p:cNvPr id="123"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lde med tekst">
    <p:spTree>
      <p:nvGrpSpPr>
        <p:cNvPr id="1" name=""/>
        <p:cNvGrpSpPr/>
        <p:nvPr/>
      </p:nvGrpSpPr>
      <p:grpSpPr>
        <a:xfrm>
          <a:off x="0" y="0"/>
          <a:ext cx="0" cy="0"/>
          <a:chOff x="0" y="0"/>
          <a:chExt cx="0" cy="0"/>
        </a:xfrm>
      </p:grpSpPr>
      <p:pic>
        <p:nvPicPr>
          <p:cNvPr id="130"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31"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132"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33"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34"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135"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36" name="Titeltext"/>
          <p:cNvSpPr txBox="1">
            <a:spLocks noGrp="1"/>
          </p:cNvSpPr>
          <p:nvPr>
            <p:ph type="title"/>
          </p:nvPr>
        </p:nvSpPr>
        <p:spPr>
          <a:xfrm>
            <a:off x="1153906" y="1854192"/>
            <a:ext cx="5092908" cy="1574809"/>
          </a:xfrm>
          <a:prstGeom prst="rect">
            <a:avLst/>
          </a:prstGeom>
        </p:spPr>
        <p:txBody>
          <a:bodyPr anchor="b">
            <a:normAutofit/>
          </a:bodyPr>
          <a:lstStyle>
            <a:lvl1pPr>
              <a:defRPr sz="3600"/>
            </a:lvl1pPr>
          </a:lstStyle>
          <a:p>
            <a:r>
              <a:t>Titeltext</a:t>
            </a:r>
          </a:p>
        </p:txBody>
      </p:sp>
      <p:sp>
        <p:nvSpPr>
          <p:cNvPr id="137" name="Picture Placeholder 2"/>
          <p:cNvSpPr>
            <a:spLocks noGrp="1"/>
          </p:cNvSpPr>
          <p:nvPr>
            <p:ph type="pic" sz="quarter" idx="13"/>
          </p:nvPr>
        </p:nvSpPr>
        <p:spPr>
          <a:xfrm>
            <a:off x="6949546" y="1143000"/>
            <a:ext cx="3200401" cy="4572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38" name="Brödtext nivå ett…"/>
          <p:cNvSpPr txBox="1">
            <a:spLocks noGrp="1"/>
          </p:cNvSpPr>
          <p:nvPr>
            <p:ph type="body" sz="quarter" idx="1"/>
          </p:nvPr>
        </p:nvSpPr>
        <p:spPr>
          <a:xfrm>
            <a:off x="1154954" y="3657600"/>
            <a:ext cx="5084980" cy="1371600"/>
          </a:xfrm>
          <a:prstGeom prst="rect">
            <a:avLst/>
          </a:prstGeom>
        </p:spPr>
        <p:txBody>
          <a:bodyPr/>
          <a:lstStyle>
            <a:lvl1pPr marL="0" indent="0">
              <a:buClrTx/>
              <a:buSzTx/>
              <a:buNone/>
              <a:defRPr sz="1400"/>
            </a:lvl1pPr>
            <a:lvl2pPr marL="0" indent="457200">
              <a:buClrTx/>
              <a:buSzTx/>
              <a:buNone/>
              <a:defRPr sz="1400"/>
            </a:lvl2pPr>
            <a:lvl3pPr marL="0" indent="914400">
              <a:buClrTx/>
              <a:buSzTx/>
              <a:buNone/>
              <a:defRPr sz="1400"/>
            </a:lvl3pPr>
            <a:lvl4pPr marL="0" indent="1371600">
              <a:buClrTx/>
              <a:buSzTx/>
              <a:buNone/>
              <a:defRPr sz="1400"/>
            </a:lvl4pPr>
            <a:lvl5pPr marL="0" indent="1828800">
              <a:buClrTx/>
              <a:buSzTx/>
              <a:buNone/>
              <a:defRPr sz="1400"/>
            </a:lvl5pPr>
          </a:lstStyle>
          <a:p>
            <a:r>
              <a:t>Brödtext nivå ett</a:t>
            </a:r>
          </a:p>
          <a:p>
            <a:pPr lvl="1"/>
            <a:r>
              <a:t>Brödtext nivå två</a:t>
            </a:r>
          </a:p>
          <a:p>
            <a:pPr lvl="2"/>
            <a:r>
              <a:t>Brödtext nivå tre</a:t>
            </a:r>
          </a:p>
          <a:p>
            <a:pPr lvl="3"/>
            <a:r>
              <a:t>Brödtext nivå fyra</a:t>
            </a:r>
          </a:p>
          <a:p>
            <a:pPr lvl="4"/>
            <a:r>
              <a:t>Brödtext nivå fem</a:t>
            </a:r>
          </a:p>
        </p:txBody>
      </p:sp>
      <p:sp>
        <p:nvSpPr>
          <p:cNvPr id="139"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21"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8"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 name="Picture 6" descr="Picture 6"/>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5" name="Picture 8" descr="Picture 8"/>
          <p:cNvPicPr>
            <a:picLocks noChangeAspect="1"/>
          </p:cNvPicPr>
          <p:nvPr/>
        </p:nvPicPr>
        <p:blipFill>
          <a:blip r:embed="rId20"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6" name="Picture 9" descr="Picture 9"/>
          <p:cNvPicPr>
            <a:picLocks noChangeAspect="1"/>
          </p:cNvPicPr>
          <p:nvPr/>
        </p:nvPicPr>
        <p:blipFill>
          <a:blip r:embed="rId21"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8" name="Titel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Titeltext</a:t>
            </a:r>
          </a:p>
        </p:txBody>
      </p:sp>
      <p:sp>
        <p:nvSpPr>
          <p:cNvPr id="9" name="Brödtext nivå ett…"/>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10" name="Diabildsnummer"/>
          <p:cNvSpPr txBox="1">
            <a:spLocks noGrp="1"/>
          </p:cNvSpPr>
          <p:nvPr>
            <p:ph type="sldNum" sz="quarter" idx="2"/>
          </p:nvPr>
        </p:nvSpPr>
        <p:spPr>
          <a:xfrm>
            <a:off x="10522496" y="540176"/>
            <a:ext cx="498287" cy="523240"/>
          </a:xfrm>
          <a:prstGeom prst="rect">
            <a:avLst/>
          </a:prstGeom>
          <a:ln w="12700">
            <a:miter lim="400000"/>
          </a:ln>
        </p:spPr>
        <p:txBody>
          <a:bodyPr wrap="none" lIns="45719" rIns="45719" anchor="b">
            <a:spAutoFit/>
          </a:bodyPr>
          <a:lstStyle>
            <a:lvl1pPr algn="ctr">
              <a:defRPr sz="2800">
                <a:solidFill>
                  <a:srgbClr val="FFFFFF"/>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spd="med"/>
  <p:txStyles>
    <p:titleStyle>
      <a:lvl1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9pPr>
    </p:titleStyle>
    <p:bodyStyle>
      <a:lvl1pPr marL="342900" marR="0" indent="-342900"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1pPr>
      <a:lvl2pPr marL="774700" marR="0" indent="-317500"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2pPr>
      <a:lvl3pPr marL="1200150" marR="0" indent="-285750"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3pPr>
      <a:lvl4pPr marL="1698171" marR="0" indent="-326571"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4pPr>
      <a:lvl5pPr marL="2155371" marR="0" indent="-326571"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5pPr>
      <a:lvl6pPr marL="2603971" marR="0" indent="-326571"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6pPr>
      <a:lvl7pPr marL="3069771" marR="0" indent="-326571"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7pPr>
      <a:lvl8pPr marL="3526971" marR="0" indent="-326571"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8pPr>
      <a:lvl9pPr marL="3984171" marR="0" indent="-326571" algn="l" defTabSz="457200" rtl="0" latinLnBrk="0">
        <a:lnSpc>
          <a:spcPct val="100000"/>
        </a:lnSpc>
        <a:spcBef>
          <a:spcPts val="1000"/>
        </a:spcBef>
        <a:spcAft>
          <a:spcPts val="0"/>
        </a:spcAft>
        <a:buClr>
          <a:srgbClr val="8AD0D6"/>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9pPr>
    </p:bodyStyle>
    <p:otherStyle>
      <a:lvl1pPr marL="0" marR="0" indent="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1pPr>
      <a:lvl2pPr marL="0" marR="0" indent="4572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2pPr>
      <a:lvl3pPr marL="0" marR="0" indent="9144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3pPr>
      <a:lvl4pPr marL="0" marR="0" indent="13716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4pPr>
      <a:lvl5pPr marL="0" marR="0" indent="18288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5pPr>
      <a:lvl6pPr marL="0" marR="0" indent="22860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6pPr>
      <a:lvl7pPr marL="0" marR="0" indent="27432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7pPr>
      <a:lvl8pPr marL="0" marR="0" indent="32004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8pPr>
      <a:lvl9pPr marL="0" marR="0" indent="36576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6.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8.jpeg"/><Relationship Id="rId8" Type="http://schemas.openxmlformats.org/officeDocument/2006/relationships/hyperlink" Target="http://www.pexels.com/" TargetMode="External"/><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9" name="Bilde 6" descr="Bild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 y="9"/>
            <a:ext cx="4634682" cy="6857991"/>
          </a:xfrm>
          <a:prstGeom prst="rect">
            <a:avLst/>
          </a:prstGeom>
          <a:ln w="12700">
            <a:miter lim="400000"/>
          </a:ln>
        </p:spPr>
      </p:pic>
      <p:sp>
        <p:nvSpPr>
          <p:cNvPr id="260" name="Tittel 1"/>
          <p:cNvSpPr txBox="1">
            <a:spLocks noGrp="1"/>
          </p:cNvSpPr>
          <p:nvPr>
            <p:ph type="ctrTitle"/>
          </p:nvPr>
        </p:nvSpPr>
        <p:spPr>
          <a:xfrm>
            <a:off x="5282381" y="1454964"/>
            <a:ext cx="6261918" cy="3308840"/>
          </a:xfrm>
          <a:prstGeom prst="rect">
            <a:avLst/>
          </a:prstGeom>
        </p:spPr>
        <p:txBody>
          <a:bodyPr/>
          <a:lstStyle/>
          <a:p>
            <a:pPr>
              <a:lnSpc>
                <a:spcPct val="90000"/>
              </a:lnSpc>
              <a:defRPr sz="6600"/>
            </a:pPr>
            <a:r>
              <a:t>LAUDATO SI’ </a:t>
            </a:r>
            <a:br/>
            <a:r>
              <a:rPr sz="6400"/>
              <a:t>för församlingar</a:t>
            </a:r>
          </a:p>
        </p:txBody>
      </p:sp>
      <p:sp>
        <p:nvSpPr>
          <p:cNvPr id="261" name="Undertittel 2"/>
          <p:cNvSpPr txBox="1">
            <a:spLocks noGrp="1"/>
          </p:cNvSpPr>
          <p:nvPr>
            <p:ph type="subTitle" sz="quarter" idx="1"/>
          </p:nvPr>
        </p:nvSpPr>
        <p:spPr>
          <a:xfrm>
            <a:off x="5282381" y="4763803"/>
            <a:ext cx="6261918" cy="1464379"/>
          </a:xfrm>
          <a:prstGeom prst="rect">
            <a:avLst/>
          </a:prstGeom>
        </p:spPr>
        <p:txBody>
          <a:bodyPr/>
          <a:lstStyle/>
          <a:p>
            <a:pPr>
              <a:defRPr sz="3600"/>
            </a:pPr>
            <a:endParaRPr/>
          </a:p>
          <a:p>
            <a:pPr>
              <a:defRPr sz="3600"/>
            </a:pPr>
            <a:r>
              <a:t>2 FÖRSONINGENS DAG</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30" descr="Picture 3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48" name="Picture 32" descr="Picture 3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49" name="Oval 34"/>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50" name="Picture 36" descr="Picture 36"/>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51" name="Picture 38" descr="Picture 38"/>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52" name="Rectangle 4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53" name="Bilde 25" descr="Bilde 2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10"/>
            <a:ext cx="7554141" cy="6857922"/>
          </a:xfrm>
          <a:prstGeom prst="rect">
            <a:avLst/>
          </a:prstGeom>
          <a:ln w="12700">
            <a:miter lim="400000"/>
          </a:ln>
        </p:spPr>
      </p:pic>
      <p:sp>
        <p:nvSpPr>
          <p:cNvPr id="354" name="Tittel 1"/>
          <p:cNvSpPr txBox="1">
            <a:spLocks noGrp="1"/>
          </p:cNvSpPr>
          <p:nvPr>
            <p:ph type="title"/>
          </p:nvPr>
        </p:nvSpPr>
        <p:spPr>
          <a:xfrm>
            <a:off x="8071046" y="1783437"/>
            <a:ext cx="3342461" cy="3938131"/>
          </a:xfrm>
          <a:prstGeom prst="rect">
            <a:avLst/>
          </a:prstGeom>
        </p:spPr>
        <p:txBody>
          <a:bodyPr/>
          <a:lstStyle/>
          <a:p>
            <a:pPr>
              <a:defRPr sz="5400"/>
            </a:pPr>
            <a:r>
              <a:t>ALLT HÖR SAMMAN</a:t>
            </a:r>
            <a:br/>
            <a:r>
              <a:t/>
            </a:r>
            <a:br/>
            <a:r>
              <a:rPr sz="5000"/>
              <a:t>        </a:t>
            </a:r>
            <a:r>
              <a:rPr sz="5000" i="1"/>
              <a:t>LS117</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59" name="Picture 12" descr="Picture 1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60" name="Oval 14"/>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61"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62" name="Picture 18" descr="Picture 18"/>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63"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64"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619544" y="609601"/>
            <a:ext cx="6924756" cy="5638797"/>
          </a:xfrm>
          <a:prstGeom prst="rect">
            <a:avLst/>
          </a:prstGeom>
          <a:ln w="12700">
            <a:miter lim="400000"/>
          </a:ln>
          <a:effectLst>
            <a:outerShdw blurRad="50800" dist="38100" dir="5400000" rotWithShape="0">
              <a:srgbClr val="000000">
                <a:alpha val="43000"/>
              </a:srgbClr>
            </a:outerShdw>
          </a:effectLst>
        </p:spPr>
      </p:pic>
      <p:sp>
        <p:nvSpPr>
          <p:cNvPr id="365" name="Rectangle 22"/>
          <p:cNvSpPr/>
          <p:nvPr/>
        </p:nvSpPr>
        <p:spPr>
          <a:xfrm>
            <a:off x="10442447"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66" name="Tittel 1"/>
          <p:cNvSpPr txBox="1">
            <a:spLocks noGrp="1"/>
          </p:cNvSpPr>
          <p:nvPr>
            <p:ph type="title"/>
          </p:nvPr>
        </p:nvSpPr>
        <p:spPr>
          <a:xfrm>
            <a:off x="662282" y="471152"/>
            <a:ext cx="3322912" cy="2042878"/>
          </a:xfrm>
          <a:prstGeom prst="rect">
            <a:avLst/>
          </a:prstGeom>
        </p:spPr>
        <p:txBody>
          <a:bodyPr/>
          <a:lstStyle/>
          <a:p>
            <a:pPr defTabSz="347472">
              <a:lnSpc>
                <a:spcPct val="90000"/>
              </a:lnSpc>
              <a:defRPr sz="2128"/>
            </a:pPr>
            <a:r>
              <a:t>VÅR RELATION </a:t>
            </a:r>
            <a:br/>
            <a:r>
              <a:t>TILL MILJÖN KAN ALDRIG SES ISOLERAT FRÅN </a:t>
            </a:r>
            <a:br/>
            <a:r>
              <a:t>VÅR RELATION </a:t>
            </a:r>
            <a:br/>
            <a:r>
              <a:t>TILL ANDRA </a:t>
            </a:r>
            <a:br/>
            <a:r>
              <a:t>OCH TILL GUD</a:t>
            </a:r>
          </a:p>
        </p:txBody>
      </p:sp>
      <p:sp>
        <p:nvSpPr>
          <p:cNvPr id="367" name="Plassholder for innhold 2"/>
          <p:cNvSpPr txBox="1">
            <a:spLocks noGrp="1"/>
          </p:cNvSpPr>
          <p:nvPr>
            <p:ph type="body" sz="quarter" idx="1"/>
          </p:nvPr>
        </p:nvSpPr>
        <p:spPr>
          <a:xfrm>
            <a:off x="504797" y="3664703"/>
            <a:ext cx="3480398" cy="3809999"/>
          </a:xfrm>
          <a:prstGeom prst="rect">
            <a:avLst/>
          </a:prstGeom>
        </p:spPr>
        <p:txBody>
          <a:bodyPr/>
          <a:lstStyle/>
          <a:p>
            <a:pPr>
              <a:defRPr sz="2400"/>
            </a:pPr>
            <a:r>
              <a:t>Vi  måste förstå </a:t>
            </a:r>
            <a:br/>
            <a:r>
              <a:t>och använda </a:t>
            </a:r>
            <a:r>
              <a:rPr>
                <a:solidFill>
                  <a:srgbClr val="FF9900"/>
                </a:solidFill>
              </a:rPr>
              <a:t>människans unika förmåga till KUNSKAP, VILJA,               FRIHET OCH ANSVAR</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ittel 1"/>
          <p:cNvSpPr txBox="1">
            <a:spLocks noGrp="1"/>
          </p:cNvSpPr>
          <p:nvPr>
            <p:ph type="title"/>
          </p:nvPr>
        </p:nvSpPr>
        <p:spPr>
          <a:xfrm>
            <a:off x="646111" y="452718"/>
            <a:ext cx="9404723" cy="1400531"/>
          </a:xfrm>
          <a:prstGeom prst="rect">
            <a:avLst/>
          </a:prstGeom>
        </p:spPr>
        <p:txBody>
          <a:bodyPr/>
          <a:lstStyle/>
          <a:p>
            <a:r>
              <a:t>Två mänskliga orsaker till krisen:</a:t>
            </a:r>
          </a:p>
        </p:txBody>
      </p:sp>
      <p:sp>
        <p:nvSpPr>
          <p:cNvPr id="372" name="Plassholder for innhold 2"/>
          <p:cNvSpPr txBox="1">
            <a:spLocks noGrp="1"/>
          </p:cNvSpPr>
          <p:nvPr>
            <p:ph type="body" sz="half" idx="1"/>
          </p:nvPr>
        </p:nvSpPr>
        <p:spPr>
          <a:prstGeom prst="rect">
            <a:avLst/>
          </a:prstGeom>
        </p:spPr>
        <p:txBody>
          <a:bodyPr/>
          <a:lstStyle/>
          <a:p>
            <a:pPr marL="325754" indent="-325754" defTabSz="434340">
              <a:spcBef>
                <a:spcPts val="900"/>
              </a:spcBef>
              <a:defRPr sz="3420"/>
            </a:pPr>
            <a:r>
              <a:t>Felaktig syn på människan som »universums herre«</a:t>
            </a:r>
          </a:p>
          <a:p>
            <a:pPr marL="325754" indent="-325754" defTabSz="434340">
              <a:spcBef>
                <a:spcPts val="900"/>
              </a:spcBef>
              <a:defRPr sz="3420"/>
            </a:pPr>
            <a:endParaRPr/>
          </a:p>
          <a:p>
            <a:pPr marL="0" indent="0" defTabSz="434340">
              <a:spcBef>
                <a:spcPts val="900"/>
              </a:spcBef>
              <a:buSzTx/>
              <a:buFont typeface="Wingdings 3"/>
              <a:buNone/>
              <a:defRPr sz="3420"/>
            </a:pPr>
            <a:endParaRPr/>
          </a:p>
          <a:p>
            <a:pPr marL="325754" indent="-325754" defTabSz="434340">
              <a:spcBef>
                <a:spcPts val="900"/>
              </a:spcBef>
              <a:defRPr sz="3420"/>
            </a:pPr>
            <a:r>
              <a:t>En livsstil på avvägar</a:t>
            </a:r>
          </a:p>
        </p:txBody>
      </p:sp>
      <p:sp>
        <p:nvSpPr>
          <p:cNvPr id="373" name="Plassholder for innhold 3"/>
          <p:cNvSpPr txBox="1"/>
          <p:nvPr/>
        </p:nvSpPr>
        <p:spPr>
          <a:xfrm>
            <a:off x="5654492" y="2056091"/>
            <a:ext cx="4396342" cy="420024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342900" indent="-342900">
              <a:spcBef>
                <a:spcPts val="1000"/>
              </a:spcBef>
              <a:buClr>
                <a:srgbClr val="8AD0D6"/>
              </a:buClr>
              <a:buSzPct val="80000"/>
              <a:buChar char=""/>
              <a:defRPr sz="3600">
                <a:solidFill>
                  <a:srgbClr val="FFFFFF"/>
                </a:solidFill>
              </a:defRPr>
            </a:lvl1pPr>
          </a:lstStyle>
          <a:p>
            <a:r>
              <a:t>Praktisk relativism: Den enskildes egenintresse sätts före hänsynen till vår nästa</a:t>
            </a:r>
          </a:p>
        </p:txBody>
      </p:sp>
      <p:sp>
        <p:nvSpPr>
          <p:cNvPr id="374" name="Pil: ned 4"/>
          <p:cNvSpPr/>
          <p:nvPr/>
        </p:nvSpPr>
        <p:spPr>
          <a:xfrm>
            <a:off x="3000651" y="3923929"/>
            <a:ext cx="621438" cy="861134"/>
          </a:xfrm>
          <a:custGeom>
            <a:avLst/>
            <a:gdLst/>
            <a:ahLst/>
            <a:cxnLst>
              <a:cxn ang="0">
                <a:pos x="wd2" y="hd2"/>
              </a:cxn>
              <a:cxn ang="5400000">
                <a:pos x="wd2" y="hd2"/>
              </a:cxn>
              <a:cxn ang="10800000">
                <a:pos x="wd2" y="hd2"/>
              </a:cxn>
              <a:cxn ang="16200000">
                <a:pos x="wd2" y="hd2"/>
              </a:cxn>
            </a:cxnLst>
            <a:rect l="0" t="0" r="r" b="b"/>
            <a:pathLst>
              <a:path w="21600" h="21600" extrusionOk="0">
                <a:moveTo>
                  <a:pt x="0" y="13806"/>
                </a:moveTo>
                <a:lnTo>
                  <a:pt x="5400" y="13806"/>
                </a:lnTo>
                <a:lnTo>
                  <a:pt x="5400" y="0"/>
                </a:lnTo>
                <a:lnTo>
                  <a:pt x="16200" y="0"/>
                </a:lnTo>
                <a:lnTo>
                  <a:pt x="16200" y="13806"/>
                </a:lnTo>
                <a:lnTo>
                  <a:pt x="21600" y="13806"/>
                </a:lnTo>
                <a:lnTo>
                  <a:pt x="10800" y="21600"/>
                </a:lnTo>
                <a:close/>
              </a:path>
            </a:pathLst>
          </a:custGeom>
          <a:solidFill>
            <a:srgbClr val="FFFFFF"/>
          </a:solidFill>
          <a:ln w="19050" cap="rnd">
            <a:solidFill>
              <a:schemeClr val="accent4"/>
            </a:solidFill>
          </a:ln>
        </p:spPr>
        <p:txBody>
          <a:bodyPr lIns="45719" rIns="45719" anchor="ctr"/>
          <a:lstStyle/>
          <a:p>
            <a:pPr algn="ctr"/>
            <a:endParaRP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Picture 25" descr="Picture 25"/>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79" name="Picture 27" descr="Picture 2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80" name="Oval 29"/>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81" name="Picture 31" descr="Picture 31"/>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82" name="Picture 33" descr="Picture 33"/>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83" name="Rectangle 35"/>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84" name="Plassholder for innhold 9" descr="Plassholder for innhold 9"/>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10"/>
            <a:ext cx="6094408" cy="6857922"/>
          </a:xfrm>
          <a:prstGeom prst="rect">
            <a:avLst/>
          </a:prstGeom>
          <a:ln w="12700">
            <a:miter lim="400000"/>
          </a:ln>
        </p:spPr>
      </p:pic>
      <p:sp>
        <p:nvSpPr>
          <p:cNvPr id="385" name="Tittel 1"/>
          <p:cNvSpPr txBox="1">
            <a:spLocks noGrp="1"/>
          </p:cNvSpPr>
          <p:nvPr>
            <p:ph type="title"/>
          </p:nvPr>
        </p:nvSpPr>
        <p:spPr>
          <a:xfrm>
            <a:off x="6742107" y="629265"/>
            <a:ext cx="3307744" cy="1641988"/>
          </a:xfrm>
          <a:prstGeom prst="rect">
            <a:avLst/>
          </a:prstGeom>
        </p:spPr>
        <p:txBody>
          <a:bodyPr/>
          <a:lstStyle/>
          <a:p>
            <a:pPr>
              <a:lnSpc>
                <a:spcPct val="90000"/>
              </a:lnSpc>
              <a:defRPr sz="2900"/>
            </a:pPr>
            <a:r>
              <a:t>Teknologi som </a:t>
            </a:r>
            <a:br/>
            <a:r>
              <a:t>gör arbete överflödigt?</a:t>
            </a:r>
          </a:p>
        </p:txBody>
      </p:sp>
      <p:sp>
        <p:nvSpPr>
          <p:cNvPr id="386" name="Plassholder for innhold 3"/>
          <p:cNvSpPr txBox="1">
            <a:spLocks noGrp="1"/>
          </p:cNvSpPr>
          <p:nvPr>
            <p:ph type="body" sz="half" idx="1"/>
          </p:nvPr>
        </p:nvSpPr>
        <p:spPr>
          <a:xfrm>
            <a:off x="6742107" y="2459115"/>
            <a:ext cx="4686305" cy="4136995"/>
          </a:xfrm>
          <a:prstGeom prst="rect">
            <a:avLst/>
          </a:prstGeom>
        </p:spPr>
        <p:txBody>
          <a:bodyPr/>
          <a:lstStyle/>
          <a:p>
            <a:pPr>
              <a:defRPr sz="2400"/>
            </a:pPr>
            <a:r>
              <a:t>Människan: </a:t>
            </a:r>
            <a:br/>
            <a:r>
              <a:t>Skapad till att arbeta </a:t>
            </a:r>
          </a:p>
          <a:p>
            <a:pPr>
              <a:defRPr sz="2400"/>
            </a:pPr>
            <a:r>
              <a:t>Inte acceptabelt med teknologiska framsteg som syftar till att ersätta mänskligt arbete</a:t>
            </a:r>
          </a:p>
          <a:p>
            <a:pPr>
              <a:defRPr sz="2400">
                <a:solidFill>
                  <a:srgbClr val="FF9900"/>
                </a:solidFill>
              </a:defRPr>
            </a:pPr>
            <a:r>
              <a:t>Främja en ekonomi som tillgodoser produktions-mångfald och kreativ näringsverksomhet</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icture 14" descr="Picture 14"/>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91" name="Picture 16" descr="Picture 1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92" name="Oval 18"/>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93" name="Picture 20" descr="Picture 20"/>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94" name="Picture 22" descr="Picture 22"/>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95" name="Rectangle 24"/>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96" name="Plassholder for innhold 8" descr="Plassholder for innhold 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634682" y="9"/>
            <a:ext cx="7557320" cy="6857991"/>
          </a:xfrm>
          <a:prstGeom prst="rect">
            <a:avLst/>
          </a:prstGeom>
          <a:ln w="12700">
            <a:miter lim="400000"/>
          </a:ln>
        </p:spPr>
      </p:pic>
      <p:sp>
        <p:nvSpPr>
          <p:cNvPr id="397" name="Rectangle 26"/>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98" name="Tittel 4"/>
          <p:cNvSpPr txBox="1">
            <a:spLocks noGrp="1"/>
          </p:cNvSpPr>
          <p:nvPr>
            <p:ph type="title"/>
          </p:nvPr>
        </p:nvSpPr>
        <p:spPr>
          <a:xfrm>
            <a:off x="647700" y="1454964"/>
            <a:ext cx="3339283" cy="3308840"/>
          </a:xfrm>
          <a:prstGeom prst="rect">
            <a:avLst/>
          </a:prstGeom>
        </p:spPr>
        <p:txBody>
          <a:bodyPr anchor="b"/>
          <a:lstStyle/>
          <a:p>
            <a:pPr algn="r" defTabSz="420623">
              <a:defRPr sz="2944"/>
            </a:pPr>
            <a:r>
              <a:t>En teknologi som lösgjort sig från ETIKEN [kommer] inte att ha lätt för att begränsa sin egen makt</a:t>
            </a:r>
            <a:br/>
            <a:r>
              <a:t> </a:t>
            </a:r>
            <a:r>
              <a:rPr i="1"/>
              <a:t>LS</a:t>
            </a:r>
            <a:r>
              <a:t> </a:t>
            </a:r>
            <a:r>
              <a:rPr i="1"/>
              <a:t>136</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ittel 1"/>
          <p:cNvSpPr txBox="1">
            <a:spLocks noGrp="1"/>
          </p:cNvSpPr>
          <p:nvPr>
            <p:ph type="title"/>
          </p:nvPr>
        </p:nvSpPr>
        <p:spPr>
          <a:xfrm>
            <a:off x="646111" y="452718"/>
            <a:ext cx="9404723" cy="1400531"/>
          </a:xfrm>
          <a:prstGeom prst="rect">
            <a:avLst/>
          </a:prstGeom>
        </p:spPr>
        <p:txBody>
          <a:bodyPr/>
          <a:lstStyle/>
          <a:p>
            <a:r>
              <a:t>4 EN HELHETSORIENTERAD EKOLOGI</a:t>
            </a:r>
          </a:p>
        </p:txBody>
      </p:sp>
      <p:pic>
        <p:nvPicPr>
          <p:cNvPr id="403" name="Plassholder for innhold 6" descr="Plassholder for innhold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01053">
            <a:off x="264253" y="1720533"/>
            <a:ext cx="2689485" cy="4195764"/>
          </a:xfrm>
          <a:prstGeom prst="rect">
            <a:avLst/>
          </a:prstGeom>
          <a:ln w="12700">
            <a:miter lim="400000"/>
          </a:ln>
        </p:spPr>
      </p:pic>
      <p:pic>
        <p:nvPicPr>
          <p:cNvPr id="404" name="Plassholder for innhold 8" descr="Plassholder for innhold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6931979" y="2065076"/>
            <a:ext cx="5260021" cy="3506681"/>
          </a:xfrm>
          <a:prstGeom prst="rect">
            <a:avLst/>
          </a:prstGeom>
          <a:ln w="12700">
            <a:miter lim="400000"/>
          </a:ln>
        </p:spPr>
      </p:pic>
      <p:sp>
        <p:nvSpPr>
          <p:cNvPr id="405" name="TekstSylinder 10"/>
          <p:cNvSpPr txBox="1"/>
          <p:nvPr/>
        </p:nvSpPr>
        <p:spPr>
          <a:xfrm>
            <a:off x="3151571" y="1650861"/>
            <a:ext cx="3852910" cy="415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600">
                <a:solidFill>
                  <a:srgbClr val="FFFFFF"/>
                </a:solidFill>
              </a:defRPr>
            </a:pPr>
            <a:r>
              <a:rPr dirty="0"/>
              <a:t>På samma sätt som planetens fysiska, kemiska och biologiska beståndsdelar står i  ett ömsesidigt </a:t>
            </a:r>
            <a:r>
              <a:rPr sz="2500" dirty="0"/>
              <a:t>förhållande</a:t>
            </a:r>
            <a:r>
              <a:rPr dirty="0"/>
              <a:t> till varandra, utgör också de levande varelserna ett nätverk som vi aldrig till fullo kan </a:t>
            </a:r>
            <a:r>
              <a:rPr lang="sv-SE" dirty="0" smtClean="0"/>
              <a:t>utforska eller förstå</a:t>
            </a:r>
            <a:r>
              <a:rPr dirty="0" smtClean="0"/>
              <a:t>.</a:t>
            </a:r>
            <a:endParaRPr dirty="0"/>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10" name="Picture 12" descr="Picture 1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411" name="Oval 14"/>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12"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413" name="Picture 18" descr="Picture 18"/>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414"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15"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100398" y="9"/>
            <a:ext cx="6094413" cy="6857991"/>
          </a:xfrm>
          <a:prstGeom prst="rect">
            <a:avLst/>
          </a:prstGeom>
          <a:ln w="12700">
            <a:miter lim="400000"/>
          </a:ln>
        </p:spPr>
      </p:pic>
      <p:sp>
        <p:nvSpPr>
          <p:cNvPr id="416" name="Rectangle 2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17" name="Tittel 1"/>
          <p:cNvSpPr txBox="1">
            <a:spLocks noGrp="1"/>
          </p:cNvSpPr>
          <p:nvPr>
            <p:ph type="title"/>
          </p:nvPr>
        </p:nvSpPr>
        <p:spPr>
          <a:xfrm>
            <a:off x="650668" y="629265"/>
            <a:ext cx="4802031" cy="1641988"/>
          </a:xfrm>
          <a:prstGeom prst="rect">
            <a:avLst/>
          </a:prstGeom>
        </p:spPr>
        <p:txBody>
          <a:bodyPr/>
          <a:lstStyle>
            <a:lvl1pPr defTabSz="448055">
              <a:lnSpc>
                <a:spcPct val="90000"/>
              </a:lnSpc>
              <a:defRPr sz="3528"/>
            </a:lvl1pPr>
          </a:lstStyle>
          <a:p>
            <a:r>
              <a:t>Inte TVÅ, utan EN kris, som kräver ett helhetsgrepp</a:t>
            </a:r>
          </a:p>
        </p:txBody>
      </p:sp>
      <p:sp>
        <p:nvSpPr>
          <p:cNvPr id="418" name="Plassholder for innhold 2"/>
          <p:cNvSpPr txBox="1">
            <a:spLocks noGrp="1"/>
          </p:cNvSpPr>
          <p:nvPr>
            <p:ph type="body" sz="half" idx="1"/>
          </p:nvPr>
        </p:nvSpPr>
        <p:spPr>
          <a:xfrm>
            <a:off x="650667" y="2590800"/>
            <a:ext cx="4802031" cy="3809999"/>
          </a:xfrm>
          <a:prstGeom prst="rect">
            <a:avLst/>
          </a:prstGeom>
        </p:spPr>
        <p:txBody>
          <a:bodyPr/>
          <a:lstStyle/>
          <a:p>
            <a:pPr>
              <a:defRPr sz="2000"/>
            </a:pPr>
            <a:r>
              <a:t>Det handlar inte om en miljömässig och en social kris, utan:</a:t>
            </a:r>
          </a:p>
          <a:p>
            <a:pPr marL="0" indent="0">
              <a:defRPr sz="2000"/>
            </a:pPr>
            <a:r>
              <a:t>	</a:t>
            </a:r>
            <a:r>
              <a:rPr>
                <a:solidFill>
                  <a:srgbClr val="FF9900"/>
                </a:solidFill>
              </a:rPr>
              <a:t>EN komplex socio-ekologisk kris</a:t>
            </a:r>
            <a:r>
              <a:t>, 	som kräver lösningsstrategier med 	ett helhetsorienterat angreppssätt:</a:t>
            </a:r>
          </a:p>
          <a:p>
            <a:pPr>
              <a:defRPr sz="2000"/>
            </a:pPr>
            <a:r>
              <a:t>Vi skall bekämpa fattigdom, återupprätta de utstöttas värdighet och samtidigt ta hand om naturen.</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42" descr="Picture 42"/>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23" name="Picture 44" descr="Picture 4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424" name="Oval 46"/>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25" name="Picture 48" descr="Picture 48"/>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426" name="Picture 50" descr="Picture 50"/>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427" name="Rectangle 5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28" name="Plassholder for innhold 19" descr="Plassholder for innhold 19"/>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 y="10"/>
            <a:ext cx="7554140" cy="6857922"/>
          </a:xfrm>
          <a:prstGeom prst="rect">
            <a:avLst/>
          </a:prstGeom>
          <a:ln w="12700">
            <a:miter lim="400000"/>
          </a:ln>
        </p:spPr>
      </p:pic>
      <p:sp>
        <p:nvSpPr>
          <p:cNvPr id="429" name="Tittel 4"/>
          <p:cNvSpPr txBox="1">
            <a:spLocks noGrp="1"/>
          </p:cNvSpPr>
          <p:nvPr>
            <p:ph type="title"/>
          </p:nvPr>
        </p:nvSpPr>
        <p:spPr>
          <a:xfrm>
            <a:off x="7999411" y="1454964"/>
            <a:ext cx="3429001" cy="4641037"/>
          </a:xfrm>
          <a:prstGeom prst="rect">
            <a:avLst/>
          </a:prstGeom>
        </p:spPr>
        <p:txBody>
          <a:bodyPr anchor="b"/>
          <a:lstStyle>
            <a:lvl1pPr>
              <a:lnSpc>
                <a:spcPct val="90000"/>
              </a:lnSpc>
              <a:defRPr sz="3600"/>
            </a:lvl1pPr>
          </a:lstStyle>
          <a:p>
            <a:r>
              <a:t>Vi måste förstå ekosystemen och människans plats i dem</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Tittel 1"/>
          <p:cNvSpPr txBox="1">
            <a:spLocks noGrp="1"/>
          </p:cNvSpPr>
          <p:nvPr>
            <p:ph type="title"/>
          </p:nvPr>
        </p:nvSpPr>
        <p:spPr>
          <a:xfrm>
            <a:off x="646111" y="452718"/>
            <a:ext cx="9404723" cy="1400531"/>
          </a:xfrm>
          <a:prstGeom prst="rect">
            <a:avLst/>
          </a:prstGeom>
        </p:spPr>
        <p:txBody>
          <a:bodyPr/>
          <a:lstStyle/>
          <a:p>
            <a:endParaRPr/>
          </a:p>
        </p:txBody>
      </p:sp>
      <p:sp>
        <p:nvSpPr>
          <p:cNvPr id="434" name="Plassholder for innhold 4"/>
          <p:cNvSpPr txBox="1">
            <a:spLocks noGrp="1"/>
          </p:cNvSpPr>
          <p:nvPr>
            <p:ph type="body" sz="quarter" idx="1"/>
          </p:nvPr>
        </p:nvSpPr>
        <p:spPr>
          <a:xfrm>
            <a:off x="632946" y="2203142"/>
            <a:ext cx="2946867" cy="576263"/>
          </a:xfrm>
          <a:prstGeom prst="rect">
            <a:avLst/>
          </a:prstGeom>
        </p:spPr>
        <p:txBody>
          <a:bodyPr/>
          <a:lstStyle>
            <a:lvl1pPr>
              <a:defRPr sz="2800"/>
            </a:lvl1pPr>
          </a:lstStyle>
          <a:p>
            <a:r>
              <a:t>Kulturell ekologi</a:t>
            </a:r>
          </a:p>
        </p:txBody>
      </p:sp>
      <p:sp>
        <p:nvSpPr>
          <p:cNvPr id="435" name="Plassholder for tekst 9"/>
          <p:cNvSpPr>
            <a:spLocks noGrp="1"/>
          </p:cNvSpPr>
          <p:nvPr>
            <p:ph type="body" idx="13"/>
          </p:nvPr>
        </p:nvSpPr>
        <p:spPr>
          <a:xfrm>
            <a:off x="632946" y="2871185"/>
            <a:ext cx="2927351" cy="3589339"/>
          </a:xfrm>
          <a:prstGeom prst="rect">
            <a:avLst/>
          </a:prstGeom>
          <a:extLst>
            <a:ext uri="{C572A759-6A51-4108-AA02-DFA0A04FC94B}">
              <ma14:wrappingTextBoxFlag xmlns:ma14="http://schemas.microsoft.com/office/mac/drawingml/2011/main" val="1"/>
            </a:ext>
          </a:extLst>
        </p:spPr>
        <p:txBody>
          <a:bodyPr/>
          <a:lstStyle/>
          <a:p>
            <a:pPr marL="0" indent="0">
              <a:buClrTx/>
              <a:buSzTx/>
              <a:buNone/>
              <a:defRPr sz="2400"/>
            </a:pPr>
            <a:r>
              <a:t>Utgår från folks egen kultur och sociala strukturer</a:t>
            </a:r>
          </a:p>
          <a:p>
            <a:pPr marL="0" indent="0">
              <a:buClrTx/>
              <a:buSzTx/>
              <a:buNone/>
              <a:defRPr sz="2400"/>
            </a:pPr>
            <a:r>
              <a:t>Tar särskild hänsyn till urbefolkningar och deras traditioner</a:t>
            </a:r>
          </a:p>
        </p:txBody>
      </p:sp>
      <p:sp>
        <p:nvSpPr>
          <p:cNvPr id="436" name="Plassholder for tekst 7"/>
          <p:cNvSpPr>
            <a:spLocks noGrp="1"/>
          </p:cNvSpPr>
          <p:nvPr>
            <p:ph type="body" idx="14"/>
          </p:nvPr>
        </p:nvSpPr>
        <p:spPr>
          <a:xfrm>
            <a:off x="3889187" y="2216632"/>
            <a:ext cx="2936242" cy="549283"/>
          </a:xfrm>
          <a:prstGeom prst="rect">
            <a:avLst/>
          </a:prstGeom>
          <a:extLst>
            <a:ext uri="{C572A759-6A51-4108-AA02-DFA0A04FC94B}">
              <ma14:wrappingTextBoxFlag xmlns:ma14="http://schemas.microsoft.com/office/mac/drawingml/2011/main" val="1"/>
            </a:ext>
          </a:extLst>
        </p:spPr>
        <p:txBody>
          <a:bodyPr/>
          <a:lstStyle>
            <a:lvl1pPr marL="0" indent="0" defTabSz="356615">
              <a:spcBef>
                <a:spcPts val="700"/>
              </a:spcBef>
              <a:buClrTx/>
              <a:buSzTx/>
              <a:buNone/>
              <a:defRPr sz="2184">
                <a:solidFill>
                  <a:srgbClr val="8AD0D6"/>
                </a:solidFill>
              </a:defRPr>
            </a:lvl1pPr>
          </a:lstStyle>
          <a:p>
            <a:r>
              <a:t>Vardagslivets ekologi</a:t>
            </a:r>
          </a:p>
        </p:txBody>
      </p:sp>
      <p:sp>
        <p:nvSpPr>
          <p:cNvPr id="437" name="Plassholder for tekst 10"/>
          <p:cNvSpPr>
            <a:spLocks noGrp="1"/>
          </p:cNvSpPr>
          <p:nvPr>
            <p:ph type="body" idx="15"/>
          </p:nvPr>
        </p:nvSpPr>
        <p:spPr>
          <a:xfrm>
            <a:off x="3862552" y="2892346"/>
            <a:ext cx="2946795" cy="3589339"/>
          </a:xfrm>
          <a:prstGeom prst="rect">
            <a:avLst/>
          </a:prstGeom>
          <a:extLst>
            <a:ext uri="{C572A759-6A51-4108-AA02-DFA0A04FC94B}">
              <ma14:wrappingTextBoxFlag xmlns:ma14="http://schemas.microsoft.com/office/mac/drawingml/2011/main" val="1"/>
            </a:ext>
          </a:extLst>
        </p:spPr>
        <p:txBody>
          <a:bodyPr/>
          <a:lstStyle/>
          <a:p>
            <a:pPr marL="0" indent="0" defTabSz="438911">
              <a:lnSpc>
                <a:spcPct val="90000"/>
              </a:lnSpc>
              <a:spcBef>
                <a:spcPts val="900"/>
              </a:spcBef>
              <a:buClrTx/>
              <a:buSzTx/>
              <a:buNone/>
              <a:defRPr sz="2304"/>
            </a:pPr>
            <a:r>
              <a:t>Vad gör boendemiljön med människor?</a:t>
            </a:r>
          </a:p>
          <a:p>
            <a:pPr marL="0" indent="0" defTabSz="438911">
              <a:lnSpc>
                <a:spcPct val="90000"/>
              </a:lnSpc>
              <a:spcBef>
                <a:spcPts val="900"/>
              </a:spcBef>
              <a:buClrTx/>
              <a:buSzTx/>
              <a:buNone/>
              <a:defRPr sz="2304"/>
            </a:pPr>
            <a:r>
              <a:t>Livskvalitet viktigare än design: </a:t>
            </a:r>
          </a:p>
          <a:p>
            <a:pPr marL="329184" indent="-329184" defTabSz="438911">
              <a:lnSpc>
                <a:spcPct val="90000"/>
              </a:lnSpc>
              <a:spcBef>
                <a:spcPts val="900"/>
              </a:spcBef>
              <a:buFont typeface="Arial"/>
              <a:buChar char="•"/>
              <a:defRPr sz="2304"/>
            </a:pPr>
            <a:r>
              <a:t>Ett hem, ett stadsrum</a:t>
            </a:r>
          </a:p>
          <a:p>
            <a:pPr marL="329184" indent="-329184" defTabSz="438911">
              <a:lnSpc>
                <a:spcPct val="90000"/>
              </a:lnSpc>
              <a:spcBef>
                <a:spcPts val="900"/>
              </a:spcBef>
              <a:buFont typeface="Arial"/>
              <a:buChar char="•"/>
              <a:defRPr sz="2304"/>
            </a:pPr>
            <a:r>
              <a:t>Trafikförhållanden</a:t>
            </a:r>
          </a:p>
          <a:p>
            <a:pPr marL="329184" indent="-329184" defTabSz="438911">
              <a:lnSpc>
                <a:spcPct val="90000"/>
              </a:lnSpc>
              <a:spcBef>
                <a:spcPts val="900"/>
              </a:spcBef>
              <a:buFont typeface="Arial"/>
              <a:buChar char="•"/>
              <a:defRPr sz="2304"/>
            </a:pPr>
            <a:r>
              <a:t>Bastjänster</a:t>
            </a:r>
          </a:p>
        </p:txBody>
      </p:sp>
      <p:sp>
        <p:nvSpPr>
          <p:cNvPr id="438" name="Plassholder for tekst 8"/>
          <p:cNvSpPr>
            <a:spLocks noGrp="1"/>
          </p:cNvSpPr>
          <p:nvPr>
            <p:ph type="body" idx="16"/>
          </p:nvPr>
        </p:nvSpPr>
        <p:spPr>
          <a:xfrm>
            <a:off x="7118718" y="2219668"/>
            <a:ext cx="4679705" cy="576263"/>
          </a:xfrm>
          <a:prstGeom prst="rect">
            <a:avLst/>
          </a:prstGeom>
          <a:extLst>
            <a:ext uri="{C572A759-6A51-4108-AA02-DFA0A04FC94B}">
              <ma14:wrappingTextBoxFlag xmlns:ma14="http://schemas.microsoft.com/office/mac/drawingml/2011/main" val="1"/>
            </a:ext>
          </a:extLst>
        </p:spPr>
        <p:txBody>
          <a:bodyPr/>
          <a:lstStyle>
            <a:lvl1pPr marL="0" indent="0">
              <a:buClrTx/>
              <a:buSzTx/>
              <a:buNone/>
              <a:defRPr sz="2700">
                <a:solidFill>
                  <a:srgbClr val="8AD0D6"/>
                </a:solidFill>
              </a:defRPr>
            </a:lvl1pPr>
          </a:lstStyle>
          <a:p>
            <a:r>
              <a:t>Humanekologi</a:t>
            </a:r>
          </a:p>
        </p:txBody>
      </p:sp>
      <p:sp>
        <p:nvSpPr>
          <p:cNvPr id="439" name="Plassholder for tekst 12"/>
          <p:cNvSpPr>
            <a:spLocks noGrp="1"/>
          </p:cNvSpPr>
          <p:nvPr>
            <p:ph type="body" idx="17"/>
          </p:nvPr>
        </p:nvSpPr>
        <p:spPr>
          <a:xfrm>
            <a:off x="7118721" y="2951084"/>
            <a:ext cx="2932114" cy="3589339"/>
          </a:xfrm>
          <a:prstGeom prst="rect">
            <a:avLst/>
          </a:prstGeom>
          <a:extLst>
            <a:ext uri="{C572A759-6A51-4108-AA02-DFA0A04FC94B}">
              <ma14:wrappingTextBoxFlag xmlns:ma14="http://schemas.microsoft.com/office/mac/drawingml/2011/main" val="1"/>
            </a:ext>
          </a:extLst>
        </p:spPr>
        <p:txBody>
          <a:bodyPr/>
          <a:lstStyle/>
          <a:p>
            <a:pPr marL="0" indent="0">
              <a:lnSpc>
                <a:spcPct val="90000"/>
              </a:lnSpc>
              <a:buClrTx/>
              <a:buSzTx/>
              <a:buNone/>
              <a:defRPr sz="2400"/>
            </a:pPr>
            <a:r>
              <a:t>Förhållandet mellan människolivet och morallagen</a:t>
            </a:r>
          </a:p>
          <a:p>
            <a:pPr marL="0" indent="0">
              <a:lnSpc>
                <a:spcPct val="90000"/>
              </a:lnSpc>
              <a:buClrTx/>
              <a:buSzTx/>
              <a:buNone/>
              <a:defRPr sz="2400"/>
            </a:pPr>
            <a:r>
              <a:t>Kroppens hela betydelse</a:t>
            </a:r>
          </a:p>
          <a:p>
            <a:pPr marL="0" indent="0">
              <a:lnSpc>
                <a:spcPct val="90000"/>
              </a:lnSpc>
              <a:buClrTx/>
              <a:buSzTx/>
              <a:buNone/>
              <a:defRPr sz="2400"/>
            </a:pPr>
            <a:r>
              <a:t>Värdesätter </a:t>
            </a:r>
            <a:br/>
            <a:r>
              <a:t>könens </a:t>
            </a:r>
            <a:br/>
            <a:r>
              <a:t>olikheter</a:t>
            </a:r>
          </a:p>
        </p:txBody>
      </p:sp>
      <p:pic>
        <p:nvPicPr>
          <p:cNvPr id="440" name="Bilde 3" descr="Bild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6391"/>
            <a:ext cx="8772047" cy="1874261"/>
          </a:xfrm>
          <a:prstGeom prst="rect">
            <a:avLst/>
          </a:prstGeom>
          <a:ln w="12700">
            <a:miter lim="400000"/>
          </a:ln>
        </p:spPr>
      </p:pic>
      <p:pic>
        <p:nvPicPr>
          <p:cNvPr id="441" name="Bilde 6" descr="Bilde 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354025" y="4180642"/>
            <a:ext cx="2892553" cy="26773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Picture 50" descr="Picture 5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46" name="Picture 52" descr="Picture 5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447" name="Oval 54"/>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48" name="Picture 56" descr="Picture 56"/>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449" name="Picture 58" descr="Picture 58"/>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450" name="Rectangle 6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51" name="Plassholder for innhold 23" descr="Plassholder for innhold 23"/>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094410" y="9"/>
            <a:ext cx="6097592" cy="6857991"/>
          </a:xfrm>
          <a:prstGeom prst="rect">
            <a:avLst/>
          </a:prstGeom>
          <a:ln w="12700">
            <a:miter lim="400000"/>
          </a:ln>
        </p:spPr>
      </p:pic>
      <p:sp>
        <p:nvSpPr>
          <p:cNvPr id="452" name="Rectangle 6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53" name="Tittel 1"/>
          <p:cNvSpPr txBox="1">
            <a:spLocks noGrp="1"/>
          </p:cNvSpPr>
          <p:nvPr>
            <p:ph type="title"/>
          </p:nvPr>
        </p:nvSpPr>
        <p:spPr>
          <a:xfrm>
            <a:off x="647700" y="425761"/>
            <a:ext cx="3924300" cy="2501278"/>
          </a:xfrm>
          <a:prstGeom prst="rect">
            <a:avLst/>
          </a:prstGeom>
        </p:spPr>
        <p:txBody>
          <a:bodyPr anchor="b"/>
          <a:lstStyle>
            <a:lvl1pPr>
              <a:defRPr sz="4400"/>
            </a:lvl1pPr>
          </a:lstStyle>
          <a:p>
            <a:r>
              <a:t>Principen om det allmänna bästa</a:t>
            </a:r>
          </a:p>
        </p:txBody>
      </p:sp>
      <p:sp>
        <p:nvSpPr>
          <p:cNvPr id="454" name="Plassholder for innhold 27"/>
          <p:cNvSpPr txBox="1">
            <a:spLocks noGrp="1"/>
          </p:cNvSpPr>
          <p:nvPr>
            <p:ph type="body" sz="half" idx="1"/>
          </p:nvPr>
        </p:nvSpPr>
        <p:spPr>
          <a:xfrm>
            <a:off x="754068" y="3159917"/>
            <a:ext cx="4396341" cy="4195764"/>
          </a:xfrm>
          <a:prstGeom prst="rect">
            <a:avLst/>
          </a:prstGeom>
        </p:spPr>
        <p:txBody>
          <a:bodyPr/>
          <a:lstStyle/>
          <a:p>
            <a:pPr>
              <a:defRPr cap="all"/>
            </a:pPr>
            <a:r>
              <a:t>“SUMMAN AV DE SOCIALA VILLKOR SOM MÖJLIGGÖR FÖR GRUPPER OCH ENSKILDA ATT FULLKOMNAS LÄTTARE OCH MER FULLSTÄNDIGt.” 						 </a:t>
            </a:r>
            <a:r>
              <a:rPr sz="1200" i="1"/>
              <a:t>Gaudium et Spes, 26.</a:t>
            </a:r>
          </a:p>
          <a:p>
            <a:r>
              <a:t>Jordens samlade tillgångar är till för alla: Att fokusera på de fattiga är ett etiskt imperativ!</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16" descr="Picture 16"/>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64" name="Picture 18" descr="Picture 18"/>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265" name="Oval 20"/>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66" name="Picture 22" descr="Picture 22"/>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67" name="Picture 24" descr="Picture 24"/>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268" name="Rectangle 26"/>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269" name="Plassholder for innhold 11" descr="Plassholder for innhold 1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9"/>
            <a:ext cx="6094408" cy="6857991"/>
          </a:xfrm>
          <a:prstGeom prst="rect">
            <a:avLst/>
          </a:prstGeom>
          <a:ln w="12700">
            <a:miter lim="400000"/>
          </a:ln>
        </p:spPr>
      </p:pic>
      <p:sp>
        <p:nvSpPr>
          <p:cNvPr id="270" name="Tittel 3"/>
          <p:cNvSpPr txBox="1">
            <a:spLocks noGrp="1"/>
          </p:cNvSpPr>
          <p:nvPr>
            <p:ph type="title"/>
          </p:nvPr>
        </p:nvSpPr>
        <p:spPr>
          <a:xfrm>
            <a:off x="6742107" y="629265"/>
            <a:ext cx="3307744" cy="1641988"/>
          </a:xfrm>
          <a:prstGeom prst="rect">
            <a:avLst/>
          </a:prstGeom>
        </p:spPr>
        <p:txBody>
          <a:bodyPr/>
          <a:lstStyle>
            <a:lvl1pPr>
              <a:defRPr sz="2900"/>
            </a:lvl1pPr>
          </a:lstStyle>
          <a:p>
            <a:r>
              <a:t>FÖRSONINGENS DAG</a:t>
            </a:r>
          </a:p>
        </p:txBody>
      </p:sp>
      <p:sp>
        <p:nvSpPr>
          <p:cNvPr id="271" name="Plassholder for innhold 5"/>
          <p:cNvSpPr txBox="1">
            <a:spLocks noGrp="1"/>
          </p:cNvSpPr>
          <p:nvPr>
            <p:ph type="body" sz="half" idx="1"/>
          </p:nvPr>
        </p:nvSpPr>
        <p:spPr>
          <a:xfrm>
            <a:off x="6742107" y="2438400"/>
            <a:ext cx="4578687" cy="3809999"/>
          </a:xfrm>
          <a:prstGeom prst="rect">
            <a:avLst/>
          </a:prstGeom>
        </p:spPr>
        <p:txBody>
          <a:bodyPr/>
          <a:lstStyle/>
          <a:p>
            <a:pPr marL="233172" indent="-233172" defTabSz="310895">
              <a:lnSpc>
                <a:spcPct val="80000"/>
              </a:lnSpc>
              <a:spcBef>
                <a:spcPts val="600"/>
              </a:spcBef>
              <a:defRPr sz="2244"/>
            </a:pPr>
            <a:r>
              <a:t>GENOMGÅNG AV </a:t>
            </a:r>
            <a:br/>
            <a:r>
              <a:t>KAPITEL 3 OCH 4</a:t>
            </a:r>
          </a:p>
          <a:p>
            <a:pPr marL="0" indent="0" defTabSz="310895">
              <a:lnSpc>
                <a:spcPct val="80000"/>
              </a:lnSpc>
              <a:spcBef>
                <a:spcPts val="600"/>
              </a:spcBef>
              <a:defRPr sz="2244"/>
            </a:pPr>
            <a:endParaRPr/>
          </a:p>
          <a:p>
            <a:pPr marL="233172" indent="-233172" defTabSz="310895">
              <a:lnSpc>
                <a:spcPct val="80000"/>
              </a:lnSpc>
              <a:spcBef>
                <a:spcPts val="600"/>
              </a:spcBef>
              <a:defRPr sz="2244"/>
            </a:pPr>
            <a:r>
              <a:t>GRUPPARBETE </a:t>
            </a:r>
            <a:br/>
            <a:r>
              <a:t>OCH  REFLEKTION</a:t>
            </a:r>
          </a:p>
          <a:p>
            <a:pPr marL="0" indent="0" defTabSz="310895">
              <a:lnSpc>
                <a:spcPct val="80000"/>
              </a:lnSpc>
              <a:spcBef>
                <a:spcPts val="600"/>
              </a:spcBef>
              <a:defRPr sz="2244"/>
            </a:pPr>
            <a:endParaRPr/>
          </a:p>
          <a:p>
            <a:pPr marL="233172" indent="-233172" defTabSz="310895">
              <a:lnSpc>
                <a:spcPct val="80000"/>
              </a:lnSpc>
              <a:spcBef>
                <a:spcPts val="600"/>
              </a:spcBef>
              <a:defRPr sz="2244"/>
            </a:pPr>
            <a:r>
              <a:t>FÖRSONINGSANDAKT </a:t>
            </a:r>
            <a:br/>
            <a:r>
              <a:t>MED MÖJLIGHET TILL BIKT</a:t>
            </a:r>
          </a:p>
          <a:p>
            <a:pPr marL="0" indent="0" defTabSz="310895">
              <a:lnSpc>
                <a:spcPct val="80000"/>
              </a:lnSpc>
              <a:spcBef>
                <a:spcPts val="600"/>
              </a:spcBef>
              <a:buSzTx/>
              <a:buFont typeface="Wingdings 3"/>
              <a:buNone/>
              <a:defRPr sz="2244"/>
            </a:pPr>
            <a:endParaRPr/>
          </a:p>
          <a:p>
            <a:pPr marL="233172" indent="-233172" defTabSz="310895">
              <a:lnSpc>
                <a:spcPct val="80000"/>
              </a:lnSpc>
              <a:spcBef>
                <a:spcPts val="600"/>
              </a:spcBef>
              <a:defRPr sz="2244"/>
            </a:pPr>
            <a:r>
              <a:t>BARMHÄRTIGHETSGÄRNINGAR OCH GRÖNA GÄRNINGAR</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Picture 12" descr="Picture 12"/>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59" name="Picture 14" descr="Picture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460" name="Oval 16"/>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61" name="Picture 18" descr="Picture 18"/>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462" name="Picture 20" descr="Picture 20"/>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463" name="Rectangle 2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64" name="Plassholder for innhold 7" descr="Plassholder for innhold 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10"/>
            <a:ext cx="6094408" cy="6857922"/>
          </a:xfrm>
          <a:prstGeom prst="rect">
            <a:avLst/>
          </a:prstGeom>
          <a:ln w="12700">
            <a:miter lim="400000"/>
          </a:ln>
        </p:spPr>
      </p:pic>
      <p:sp>
        <p:nvSpPr>
          <p:cNvPr id="465" name="Tittel 1"/>
          <p:cNvSpPr txBox="1">
            <a:spLocks noGrp="1"/>
          </p:cNvSpPr>
          <p:nvPr>
            <p:ph type="title"/>
          </p:nvPr>
        </p:nvSpPr>
        <p:spPr>
          <a:xfrm>
            <a:off x="6742107" y="629265"/>
            <a:ext cx="3307744" cy="1641988"/>
          </a:xfrm>
          <a:prstGeom prst="rect">
            <a:avLst/>
          </a:prstGeom>
        </p:spPr>
        <p:txBody>
          <a:bodyPr/>
          <a:lstStyle>
            <a:lvl1pPr>
              <a:lnSpc>
                <a:spcPct val="90000"/>
              </a:lnSpc>
              <a:defRPr sz="3300"/>
            </a:lvl1pPr>
          </a:lstStyle>
          <a:p>
            <a:r>
              <a:t>Rättfärdighet mellan generationerna</a:t>
            </a:r>
          </a:p>
        </p:txBody>
      </p:sp>
      <p:sp>
        <p:nvSpPr>
          <p:cNvPr id="466" name="Plassholder for innhold 4"/>
          <p:cNvSpPr txBox="1">
            <a:spLocks noGrp="1"/>
          </p:cNvSpPr>
          <p:nvPr>
            <p:ph type="body" sz="half" idx="1"/>
          </p:nvPr>
        </p:nvSpPr>
        <p:spPr>
          <a:xfrm>
            <a:off x="6742107" y="2188541"/>
            <a:ext cx="4686305" cy="4419601"/>
          </a:xfrm>
          <a:prstGeom prst="rect">
            <a:avLst/>
          </a:prstGeom>
        </p:spPr>
        <p:txBody>
          <a:bodyPr/>
          <a:lstStyle/>
          <a:p>
            <a:pPr marL="329184" indent="-329184" defTabSz="438911">
              <a:spcBef>
                <a:spcPts val="900"/>
              </a:spcBef>
              <a:defRPr sz="2304"/>
            </a:pPr>
            <a:r>
              <a:t>Jorden tillhör också dem som kommer etter oss</a:t>
            </a:r>
          </a:p>
          <a:p>
            <a:pPr marL="329184" indent="-329184" defTabSz="438911">
              <a:spcBef>
                <a:spcPts val="900"/>
              </a:spcBef>
              <a:defRPr sz="2304"/>
            </a:pPr>
            <a:r>
              <a:t>Vilket slags värld vill vi ge vidare?</a:t>
            </a:r>
          </a:p>
          <a:p>
            <a:pPr marL="329184" indent="-329184" defTabSz="438911">
              <a:spcBef>
                <a:spcPts val="900"/>
              </a:spcBef>
              <a:defRPr sz="2304"/>
            </a:pPr>
            <a:r>
              <a:t>Vi måste göra ett aktivt val, nu, i solidaritet med den egna och kommande generationer</a:t>
            </a:r>
          </a:p>
          <a:p>
            <a:pPr marL="329184" indent="-329184" defTabSz="438911">
              <a:spcBef>
                <a:spcPts val="900"/>
              </a:spcBef>
              <a:defRPr sz="2304"/>
            </a:pPr>
            <a:r>
              <a:t>Vi måste bekämpa det etiska och kulturella förfallet – individualismen – och tänka på dagens fattiga.</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71" name="Picture 12" descr="Picture 1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472" name="Oval 14"/>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73"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474" name="Picture 18" descr="Picture 18"/>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475"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76"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 y="9"/>
            <a:ext cx="12191982" cy="6857991"/>
          </a:xfrm>
          <a:prstGeom prst="rect">
            <a:avLst/>
          </a:prstGeom>
          <a:ln w="12700">
            <a:miter lim="400000"/>
          </a:ln>
        </p:spPr>
      </p:pic>
      <p:sp>
        <p:nvSpPr>
          <p:cNvPr id="477" name="Rectangle 22"/>
          <p:cNvSpPr/>
          <p:nvPr/>
        </p:nvSpPr>
        <p:spPr>
          <a:xfrm>
            <a:off x="3352800" y="1295400"/>
            <a:ext cx="7772400" cy="5562600"/>
          </a:xfrm>
          <a:prstGeom prst="rect">
            <a:avLst/>
          </a:prstGeom>
          <a:solidFill>
            <a:srgbClr val="000000">
              <a:alpha val="60000"/>
            </a:srgbClr>
          </a:solidFill>
          <a:ln w="12700">
            <a:miter lim="400000"/>
          </a:ln>
          <a:effectLst>
            <a:outerShdw blurRad="38100" dist="25400" dir="5400000" rotWithShape="0">
              <a:srgbClr val="000000">
                <a:alpha val="45000"/>
              </a:srgbClr>
            </a:outerShdw>
          </a:effectLst>
        </p:spPr>
        <p:txBody>
          <a:bodyPr lIns="45719" rIns="45719" anchor="ctr"/>
          <a:lstStyle/>
          <a:p>
            <a:pPr algn="ctr">
              <a:defRPr>
                <a:solidFill>
                  <a:srgbClr val="FFFFFF"/>
                </a:solidFill>
              </a:defRPr>
            </a:pPr>
            <a:endParaRPr/>
          </a:p>
        </p:txBody>
      </p:sp>
      <p:sp>
        <p:nvSpPr>
          <p:cNvPr id="478" name="Rectangle 24"/>
          <p:cNvSpPr/>
          <p:nvPr/>
        </p:nvSpPr>
        <p:spPr>
          <a:xfrm>
            <a:off x="3353316" y="0"/>
            <a:ext cx="7770296"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79" name="Tittel 1"/>
          <p:cNvSpPr txBox="1">
            <a:spLocks noGrp="1"/>
          </p:cNvSpPr>
          <p:nvPr>
            <p:ph type="title"/>
          </p:nvPr>
        </p:nvSpPr>
        <p:spPr>
          <a:xfrm>
            <a:off x="3491931" y="295727"/>
            <a:ext cx="6557920" cy="767690"/>
          </a:xfrm>
          <a:prstGeom prst="rect">
            <a:avLst/>
          </a:prstGeom>
        </p:spPr>
        <p:txBody>
          <a:bodyPr anchor="b"/>
          <a:lstStyle>
            <a:lvl1pPr>
              <a:defRPr sz="2800"/>
            </a:lvl1pPr>
          </a:lstStyle>
          <a:p>
            <a:r>
              <a:t>BILDINFORMATION</a:t>
            </a:r>
          </a:p>
        </p:txBody>
      </p:sp>
      <p:sp>
        <p:nvSpPr>
          <p:cNvPr id="480" name="Plassholder for innhold 2"/>
          <p:cNvSpPr txBox="1">
            <a:spLocks noGrp="1"/>
          </p:cNvSpPr>
          <p:nvPr>
            <p:ph type="body" sz="half" idx="1"/>
          </p:nvPr>
        </p:nvSpPr>
        <p:spPr>
          <a:xfrm>
            <a:off x="3491931" y="1447800"/>
            <a:ext cx="6557921" cy="4800599"/>
          </a:xfrm>
          <a:prstGeom prst="rect">
            <a:avLst/>
          </a:prstGeom>
        </p:spPr>
        <p:txBody>
          <a:bodyPr/>
          <a:lstStyle/>
          <a:p>
            <a:r>
              <a:t>På diabild 1, 2 och 14 är bilderna hämtade från Wikimedia Commons och fria för offentligt bruk.</a:t>
            </a:r>
          </a:p>
          <a:p>
            <a:r>
              <a:t>Alla andra bilder i denna presentation har laddats ned från </a:t>
            </a:r>
            <a:r>
              <a:rPr u="sng">
                <a:solidFill>
                  <a:srgbClr val="58C1BA"/>
                </a:solidFill>
                <a:uFill>
                  <a:solidFill>
                    <a:srgbClr val="58C1BA"/>
                  </a:solidFill>
                </a:uFill>
                <a:hlinkClick r:id="rId8"/>
              </a:rPr>
              <a:t>www.pexels.com</a:t>
            </a:r>
            <a:r>
              <a:t> under CC0-licens.</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tel 4"/>
          <p:cNvSpPr txBox="1">
            <a:spLocks noGrp="1"/>
          </p:cNvSpPr>
          <p:nvPr>
            <p:ph type="title"/>
          </p:nvPr>
        </p:nvSpPr>
        <p:spPr>
          <a:xfrm>
            <a:off x="646111" y="452718"/>
            <a:ext cx="9404723" cy="1400531"/>
          </a:xfrm>
          <a:prstGeom prst="rect">
            <a:avLst/>
          </a:prstGeom>
        </p:spPr>
        <p:txBody>
          <a:bodyPr/>
          <a:lstStyle/>
          <a:p>
            <a:r>
              <a:t>En dag för bekännelse och omvändelse</a:t>
            </a:r>
          </a:p>
        </p:txBody>
      </p:sp>
      <p:sp>
        <p:nvSpPr>
          <p:cNvPr id="276" name="Plassholder for innhold 2"/>
          <p:cNvSpPr txBox="1"/>
          <p:nvPr/>
        </p:nvSpPr>
        <p:spPr>
          <a:xfrm>
            <a:off x="1103311" y="2052917"/>
            <a:ext cx="8946543" cy="470299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marL="322325" indent="-322325" defTabSz="429768">
              <a:lnSpc>
                <a:spcPct val="80000"/>
              </a:lnSpc>
              <a:spcBef>
                <a:spcPts val="900"/>
              </a:spcBef>
              <a:buClr>
                <a:srgbClr val="8AD0D6"/>
              </a:buClr>
              <a:buSzPct val="80000"/>
              <a:buChar char=""/>
              <a:defRPr sz="3008">
                <a:solidFill>
                  <a:srgbClr val="FF9900"/>
                </a:solidFill>
              </a:defRPr>
            </a:pPr>
            <a:r>
              <a:t>Det är nödvändigt att var och en av oss ångrar de sätt på vilka vi skadat planeten, ty «eftersom vi alla genererar små ekologiska skador», är vi förpliktade att erkänna «vår delaktighet, mindre eller större, i vanställandet och förstörelsen av skapelsen.» </a:t>
            </a:r>
            <a:endParaRPr>
              <a:solidFill>
                <a:srgbClr val="FFFFFF"/>
              </a:solidFill>
            </a:endParaRPr>
          </a:p>
          <a:p>
            <a:pPr defTabSz="429768">
              <a:lnSpc>
                <a:spcPct val="80000"/>
              </a:lnSpc>
              <a:spcBef>
                <a:spcPts val="900"/>
              </a:spcBef>
              <a:defRPr sz="3008" i="1">
                <a:solidFill>
                  <a:srgbClr val="FF9900"/>
                </a:solidFill>
              </a:defRPr>
            </a:pPr>
            <a:r>
              <a:t>																LS 8                           </a:t>
            </a:r>
            <a:endParaRPr>
              <a:solidFill>
                <a:srgbClr val="FFFFFF"/>
              </a:solidFill>
            </a:endParaRPr>
          </a:p>
          <a:p>
            <a:pPr defTabSz="429768">
              <a:lnSpc>
                <a:spcPct val="80000"/>
              </a:lnSpc>
              <a:spcBef>
                <a:spcPts val="900"/>
              </a:spcBef>
              <a:defRPr sz="2632" i="1">
                <a:solidFill>
                  <a:srgbClr val="FF9900"/>
                </a:solidFill>
              </a:defRPr>
            </a:pPr>
            <a:endParaRPr>
              <a:solidFill>
                <a:srgbClr val="FFFFFF"/>
              </a:solidFill>
            </a:endParaRPr>
          </a:p>
          <a:p>
            <a:pPr algn="r" defTabSz="429768">
              <a:lnSpc>
                <a:spcPct val="80000"/>
              </a:lnSpc>
              <a:spcBef>
                <a:spcPts val="900"/>
              </a:spcBef>
              <a:defRPr sz="1692" i="1">
                <a:solidFill>
                  <a:srgbClr val="FF9900"/>
                </a:solidFill>
              </a:defRPr>
            </a:pPr>
            <a:r>
              <a:t>Jfr. patriark Bartolomeus, </a:t>
            </a:r>
            <a:endParaRPr>
              <a:solidFill>
                <a:srgbClr val="FFFFFF"/>
              </a:solidFill>
            </a:endParaRPr>
          </a:p>
          <a:p>
            <a:pPr algn="r" defTabSz="429768">
              <a:lnSpc>
                <a:spcPct val="80000"/>
              </a:lnSpc>
              <a:spcBef>
                <a:spcPts val="900"/>
              </a:spcBef>
              <a:defRPr sz="1692" i="1">
                <a:solidFill>
                  <a:srgbClr val="FF9900"/>
                </a:solidFill>
              </a:defRPr>
            </a:pPr>
            <a:r>
              <a:t>Bönedagen för skyddandet av skapelsen, </a:t>
            </a:r>
            <a:endParaRPr>
              <a:solidFill>
                <a:srgbClr val="FFFFFF"/>
              </a:solidFill>
            </a:endParaRPr>
          </a:p>
          <a:p>
            <a:pPr algn="r" defTabSz="429768">
              <a:lnSpc>
                <a:spcPct val="80000"/>
              </a:lnSpc>
              <a:spcBef>
                <a:spcPts val="900"/>
              </a:spcBef>
              <a:defRPr sz="1692" i="1">
                <a:solidFill>
                  <a:srgbClr val="FF9900"/>
                </a:solidFill>
              </a:defRPr>
            </a:pPr>
            <a:r>
              <a:t>1 sep. 2012</a:t>
            </a:r>
            <a:endParaRPr>
              <a:solidFill>
                <a:srgbClr val="FFFFFF"/>
              </a:solidFill>
            </a:endParaRP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52" descr="Picture 52"/>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81" name="Picture 54" descr="Picture 5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282" name="Oval 56"/>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83" name="Picture 58" descr="Picture 58"/>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84" name="Picture 60" descr="Picture 60"/>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285" name="Rectangle 6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286" name="Bilde 7" descr="Bilde 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103423" y="-1"/>
            <a:ext cx="6087039" cy="4233670"/>
          </a:xfrm>
          <a:prstGeom prst="rect">
            <a:avLst/>
          </a:prstGeom>
          <a:ln w="12700">
            <a:miter lim="400000"/>
          </a:ln>
        </p:spPr>
      </p:pic>
      <p:pic>
        <p:nvPicPr>
          <p:cNvPr id="287" name="Plassholder for innhold 5" descr="Plassholder for innhold 5"/>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6103423" y="4233669"/>
            <a:ext cx="6087039" cy="2623871"/>
          </a:xfrm>
          <a:prstGeom prst="rect">
            <a:avLst/>
          </a:prstGeom>
          <a:ln w="12700">
            <a:miter lim="400000"/>
          </a:ln>
        </p:spPr>
      </p:pic>
      <p:sp>
        <p:nvSpPr>
          <p:cNvPr id="288" name="Rectangle 64"/>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89" name="Tittel 1"/>
          <p:cNvSpPr txBox="1">
            <a:spLocks noGrp="1"/>
          </p:cNvSpPr>
          <p:nvPr>
            <p:ph type="title"/>
          </p:nvPr>
        </p:nvSpPr>
        <p:spPr>
          <a:xfrm>
            <a:off x="647700" y="452718"/>
            <a:ext cx="4765228" cy="1400531"/>
          </a:xfrm>
          <a:prstGeom prst="rect">
            <a:avLst/>
          </a:prstGeom>
        </p:spPr>
        <p:txBody>
          <a:bodyPr/>
          <a:lstStyle>
            <a:lvl1pPr>
              <a:lnSpc>
                <a:spcPct val="90000"/>
              </a:lnSpc>
              <a:defRPr sz="2900"/>
            </a:lvl1pPr>
          </a:lstStyle>
          <a:p>
            <a:r>
              <a:t>3 DEN EKOLOGISKA KRISENS MÄNSKLIGA RÖTTER</a:t>
            </a:r>
          </a:p>
        </p:txBody>
      </p:sp>
      <p:sp>
        <p:nvSpPr>
          <p:cNvPr id="290" name="Plassholder for innhold 2"/>
          <p:cNvSpPr txBox="1">
            <a:spLocks noGrp="1"/>
          </p:cNvSpPr>
          <p:nvPr>
            <p:ph type="body" sz="half" idx="1"/>
          </p:nvPr>
        </p:nvSpPr>
        <p:spPr>
          <a:xfrm>
            <a:off x="647700" y="2052917"/>
            <a:ext cx="4764247" cy="4195483"/>
          </a:xfrm>
          <a:prstGeom prst="rect">
            <a:avLst/>
          </a:prstGeom>
        </p:spPr>
        <p:txBody>
          <a:bodyPr/>
          <a:lstStyle/>
          <a:p>
            <a:pPr marL="0" lvl="1" indent="457200">
              <a:buSzTx/>
              <a:buFont typeface="Wingdings 3"/>
              <a:buNone/>
              <a:defRPr sz="3600"/>
            </a:pPr>
            <a:r>
              <a:t>TEKNOLOGI:</a:t>
            </a:r>
            <a:endParaRPr sz="1600"/>
          </a:p>
          <a:p>
            <a:pPr marL="457200" lvl="1" indent="0">
              <a:defRPr sz="1600"/>
            </a:pPr>
            <a:endParaRPr sz="1600"/>
          </a:p>
          <a:p>
            <a:pPr marL="457200" lvl="1" indent="0">
              <a:defRPr sz="3600"/>
            </a:pPr>
            <a:r>
              <a:t> </a:t>
            </a:r>
            <a:r>
              <a:rPr>
                <a:solidFill>
                  <a:srgbClr val="FF9900"/>
                </a:solidFill>
              </a:rPr>
              <a:t>KREATIVITET </a:t>
            </a:r>
            <a:endParaRPr sz="1600"/>
          </a:p>
          <a:p>
            <a:pPr marL="0" lvl="1" indent="457200">
              <a:buSzTx/>
              <a:buFont typeface="Wingdings 3"/>
              <a:buNone/>
              <a:defRPr sz="3600"/>
            </a:pPr>
            <a:r>
              <a:t>OCH </a:t>
            </a:r>
            <a:endParaRPr sz="1600"/>
          </a:p>
          <a:p>
            <a:pPr marL="457200" lvl="1" indent="0">
              <a:defRPr sz="3600"/>
            </a:pPr>
            <a:r>
              <a:t> </a:t>
            </a:r>
            <a:r>
              <a:rPr>
                <a:solidFill>
                  <a:srgbClr val="C00000"/>
                </a:solidFill>
              </a:rPr>
              <a:t>MAKT</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icture 28" descr="Picture 28"/>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95" name="Picture 30" descr="Picture 3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296" name="Oval 32"/>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97" name="Picture 34" descr="Picture 34"/>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98" name="Picture 36" descr="Picture 36"/>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299" name="Rectangle 38"/>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00" name="Plassholder for innhold 10" descr="Plassholder for innhold 10"/>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 y="9"/>
            <a:ext cx="6087039" cy="2623857"/>
          </a:xfrm>
          <a:prstGeom prst="rect">
            <a:avLst/>
          </a:prstGeom>
          <a:ln w="12700">
            <a:miter lim="400000"/>
          </a:ln>
        </p:spPr>
      </p:pic>
      <p:pic>
        <p:nvPicPr>
          <p:cNvPr id="301" name="Plassholder for innhold 8" descr="Plassholder for innhold 8"/>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7371" y="2623865"/>
            <a:ext cx="6087040" cy="4233589"/>
          </a:xfrm>
          <a:prstGeom prst="rect">
            <a:avLst/>
          </a:prstGeom>
          <a:ln w="12700">
            <a:miter lim="400000"/>
          </a:ln>
        </p:spPr>
      </p:pic>
      <p:sp>
        <p:nvSpPr>
          <p:cNvPr id="302" name="Tittel 4"/>
          <p:cNvSpPr txBox="1">
            <a:spLocks noGrp="1"/>
          </p:cNvSpPr>
          <p:nvPr>
            <p:ph type="title"/>
          </p:nvPr>
        </p:nvSpPr>
        <p:spPr>
          <a:xfrm>
            <a:off x="6742110" y="1447799"/>
            <a:ext cx="4802189" cy="3329582"/>
          </a:xfrm>
          <a:prstGeom prst="rect">
            <a:avLst/>
          </a:prstGeom>
        </p:spPr>
        <p:txBody>
          <a:bodyPr anchor="b"/>
          <a:lstStyle/>
          <a:p>
            <a:pPr>
              <a:lnSpc>
                <a:spcPct val="90000"/>
              </a:lnSpc>
              <a:defRPr sz="3000"/>
            </a:pPr>
            <a:r>
              <a:t>Rätt mått av teknologi kan både höja livskvalitet och skapa skönhet</a:t>
            </a:r>
            <a:br/>
            <a:r>
              <a:t>						Jfr. </a:t>
            </a:r>
            <a:r>
              <a:rPr i="1"/>
              <a:t>LS 103</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14" descr="Picture 14"/>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07" name="Picture 16" descr="Picture 1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08" name="Oval 18"/>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09" name="Picture 20" descr="Picture 20"/>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10" name="Picture 22" descr="Picture 22"/>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11" name="Rectangle 24"/>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12" name="Plassholder for innhold 8" descr="Plassholder for innhold 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634681" y="10"/>
            <a:ext cx="7557321" cy="6857922"/>
          </a:xfrm>
          <a:prstGeom prst="rect">
            <a:avLst/>
          </a:prstGeom>
          <a:ln w="12700">
            <a:miter lim="400000"/>
          </a:ln>
        </p:spPr>
      </p:pic>
      <p:sp>
        <p:nvSpPr>
          <p:cNvPr id="313" name="Rectangle 26"/>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14" name="Tittel 4"/>
          <p:cNvSpPr txBox="1">
            <a:spLocks noGrp="1"/>
          </p:cNvSpPr>
          <p:nvPr>
            <p:ph type="title"/>
          </p:nvPr>
        </p:nvSpPr>
        <p:spPr>
          <a:xfrm>
            <a:off x="293243" y="2669683"/>
            <a:ext cx="4030183" cy="3837649"/>
          </a:xfrm>
          <a:prstGeom prst="rect">
            <a:avLst/>
          </a:prstGeom>
        </p:spPr>
        <p:txBody>
          <a:bodyPr anchor="b"/>
          <a:lstStyle/>
          <a:p>
            <a:pPr>
              <a:lnSpc>
                <a:spcPct val="90000"/>
              </a:lnSpc>
              <a:defRPr sz="2900"/>
            </a:pPr>
            <a:r>
              <a:t>När vi ensidigt sätter vår tro till teknologiska lösningar, går vi utöver naturens egna gränser i vår jakt på naturens gåvor:</a:t>
            </a:r>
            <a:br/>
            <a:r>
              <a:t/>
            </a:r>
            <a:br/>
            <a:r>
              <a:rPr sz="2400"/>
              <a:t>“Möjligheter = Framsteg”</a:t>
            </a:r>
          </a:p>
        </p:txBody>
      </p:sp>
      <p:sp>
        <p:nvSpPr>
          <p:cNvPr id="315" name="TekstSylinder 1"/>
          <p:cNvSpPr txBox="1"/>
          <p:nvPr/>
        </p:nvSpPr>
        <p:spPr>
          <a:xfrm>
            <a:off x="293243" y="777681"/>
            <a:ext cx="3923933"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solidFill>
                  <a:srgbClr val="FFFFFF"/>
                </a:solidFill>
              </a:defRPr>
            </a:lvl1pPr>
          </a:lstStyle>
          <a:p>
            <a:r>
              <a:t>GLOBALISERINGEN AV TEKNOKRATINS TANKEMÖNSTER</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Picture 38" descr="Picture 38"/>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20" name="Picture 40" descr="Picture 4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21" name="Oval 42"/>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22" name="Picture 44" descr="Picture 44"/>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23" name="Picture 46" descr="Picture 46"/>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24" name="Rectangle 48"/>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25" name="Plassholder for innhold 33" descr="Plassholder for innhold 33"/>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46531" y="1447799"/>
            <a:ext cx="6493911" cy="4572002"/>
          </a:xfrm>
          <a:prstGeom prst="rect">
            <a:avLst/>
          </a:prstGeom>
          <a:ln w="12700">
            <a:miter lim="400000"/>
          </a:ln>
          <a:effectLst>
            <a:outerShdw blurRad="50800" dist="38100" dir="5400000" rotWithShape="0">
              <a:srgbClr val="000000">
                <a:alpha val="43000"/>
              </a:srgbClr>
            </a:outerShdw>
          </a:effectLst>
        </p:spPr>
      </p:pic>
      <p:sp>
        <p:nvSpPr>
          <p:cNvPr id="326" name="Plassholder for innhold 2"/>
          <p:cNvSpPr txBox="1">
            <a:spLocks noGrp="1"/>
          </p:cNvSpPr>
          <p:nvPr>
            <p:ph type="body" sz="half" idx="1"/>
          </p:nvPr>
        </p:nvSpPr>
        <p:spPr>
          <a:xfrm>
            <a:off x="7789312" y="1447798"/>
            <a:ext cx="3754988" cy="4988514"/>
          </a:xfrm>
          <a:prstGeom prst="rect">
            <a:avLst/>
          </a:prstGeom>
        </p:spPr>
        <p:txBody>
          <a:bodyPr/>
          <a:lstStyle/>
          <a:p>
            <a:pPr>
              <a:defRPr sz="2400">
                <a:solidFill>
                  <a:srgbClr val="FF9900"/>
                </a:solidFill>
              </a:defRPr>
            </a:pPr>
            <a:r>
              <a:rPr dirty="0"/>
              <a:t>“Ekologi </a:t>
            </a:r>
            <a:r>
              <a:rPr dirty="0">
                <a:solidFill>
                  <a:srgbClr val="FFFFFF"/>
                </a:solidFill>
              </a:rPr>
              <a:t>… [kräver] ett särskilt sätt att se på saker och ting, ett sätt att tänka, handlings-mönster, undervisning, en livsstil och en andlighet som till-sammans uppbådar </a:t>
            </a:r>
            <a:r>
              <a:rPr dirty="0"/>
              <a:t>motstånd</a:t>
            </a:r>
            <a:r>
              <a:rPr dirty="0">
                <a:solidFill>
                  <a:srgbClr val="FFFFFF"/>
                </a:solidFill>
              </a:rPr>
              <a:t> mot det teknokratiska paradigmets anfall.”        </a:t>
            </a:r>
            <a:r>
              <a:rPr i="1" dirty="0">
                <a:solidFill>
                  <a:srgbClr val="FFFFFF"/>
                </a:solidFill>
              </a:rPr>
              <a:t>LS</a:t>
            </a:r>
            <a:r>
              <a:rPr dirty="0">
                <a:solidFill>
                  <a:srgbClr val="FFFFFF"/>
                </a:solidFill>
              </a:rPr>
              <a:t> </a:t>
            </a:r>
            <a:r>
              <a:rPr i="1" dirty="0">
                <a:solidFill>
                  <a:srgbClr val="FFFFFF"/>
                </a:solidFill>
              </a:rPr>
              <a:t>111</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tel 4"/>
          <p:cNvSpPr txBox="1">
            <a:spLocks noGrp="1"/>
          </p:cNvSpPr>
          <p:nvPr>
            <p:ph type="ctrTitle"/>
          </p:nvPr>
        </p:nvSpPr>
        <p:spPr>
          <a:xfrm>
            <a:off x="1154954" y="1447799"/>
            <a:ext cx="8825660" cy="3329582"/>
          </a:xfrm>
          <a:prstGeom prst="rect">
            <a:avLst/>
          </a:prstGeom>
        </p:spPr>
        <p:txBody>
          <a:bodyPr/>
          <a:lstStyle/>
          <a:p>
            <a:pPr algn="r" defTabSz="438911">
              <a:defRPr sz="5184">
                <a:solidFill>
                  <a:srgbClr val="FF9900"/>
                </a:solidFill>
              </a:defRPr>
            </a:pPr>
            <a:r>
              <a:rPr dirty="0"/>
              <a:t>VI MÅSTE </a:t>
            </a:r>
            <a:r>
              <a:rPr lang="sv-SE" dirty="0" smtClean="0"/>
              <a:t>RÖR</a:t>
            </a:r>
            <a:r>
              <a:rPr dirty="0" smtClean="0"/>
              <a:t>A </a:t>
            </a:r>
            <a:r>
              <a:rPr dirty="0"/>
              <a:t>OSS FRAMÅT GENOM EN DJÄRV KULTURREVOLUTION! </a:t>
            </a:r>
            <a:br>
              <a:rPr dirty="0"/>
            </a:br>
            <a:r>
              <a:rPr i="1" dirty="0">
                <a:solidFill>
                  <a:srgbClr val="EBEBEB"/>
                </a:solidFill>
              </a:rPr>
              <a:t>LS 114</a:t>
            </a:r>
          </a:p>
        </p:txBody>
      </p:sp>
      <p:sp>
        <p:nvSpPr>
          <p:cNvPr id="331" name="Undertittel 5"/>
          <p:cNvSpPr txBox="1">
            <a:spLocks noGrp="1"/>
          </p:cNvSpPr>
          <p:nvPr>
            <p:ph type="subTitle" sz="quarter" idx="1"/>
          </p:nvPr>
        </p:nvSpPr>
        <p:spPr>
          <a:xfrm>
            <a:off x="1154954" y="4777380"/>
            <a:ext cx="8825660" cy="861421"/>
          </a:xfrm>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icture 28" descr="Picture 28"/>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36" name="Picture 30" descr="Picture 3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2892346"/>
            <a:ext cx="1522414" cy="2365454"/>
          </a:xfrm>
          <a:prstGeom prst="rect">
            <a:avLst/>
          </a:prstGeom>
          <a:ln w="12700">
            <a:miter lim="400000"/>
          </a:ln>
        </p:spPr>
      </p:pic>
      <p:sp>
        <p:nvSpPr>
          <p:cNvPr id="337" name="Oval 32"/>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38" name="Picture 34" descr="Picture 34"/>
          <p:cNvPicPr>
            <a:picLocks noChangeAspect="1"/>
          </p:cNvPicPr>
          <p:nvPr/>
        </p:nvPicPr>
        <p:blipFill>
          <a:blip r:embed="rId5"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39" name="Picture 36" descr="Picture 36"/>
          <p:cNvPicPr>
            <a:picLocks noChangeAspect="1"/>
          </p:cNvPicPr>
          <p:nvPr/>
        </p:nvPicPr>
        <p:blipFill>
          <a:blip r:embed="rId6" cstate="print">
            <a:extLst>
              <a:ext uri="{28A0092B-C50C-407E-A947-70E740481C1C}">
                <a14:useLocalDpi xmlns:a14="http://schemas.microsoft.com/office/drawing/2010/main"/>
              </a:ext>
            </a:extLst>
          </a:blip>
          <a:srcRect b="23320"/>
          <a:stretch>
            <a:fillRect/>
          </a:stretch>
        </p:blipFill>
        <p:spPr>
          <a:xfrm>
            <a:off x="8605877" y="6096000"/>
            <a:ext cx="993735" cy="762000"/>
          </a:xfrm>
          <a:prstGeom prst="rect">
            <a:avLst/>
          </a:prstGeom>
          <a:ln w="12700">
            <a:miter lim="400000"/>
          </a:ln>
        </p:spPr>
      </p:pic>
      <p:sp>
        <p:nvSpPr>
          <p:cNvPr id="340" name="Rectangle 38"/>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41" name="Plassholder for innhold 18" descr="Plassholder for innhold 1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100398" y="9"/>
            <a:ext cx="6094413" cy="6857991"/>
          </a:xfrm>
          <a:prstGeom prst="rect">
            <a:avLst/>
          </a:prstGeom>
          <a:ln w="12700">
            <a:miter lim="400000"/>
          </a:ln>
        </p:spPr>
      </p:pic>
      <p:sp>
        <p:nvSpPr>
          <p:cNvPr id="342" name="Rectangle 4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43" name="Plassholder for innhold 2"/>
          <p:cNvSpPr txBox="1">
            <a:spLocks noGrp="1"/>
          </p:cNvSpPr>
          <p:nvPr>
            <p:ph type="body" sz="half" idx="1"/>
          </p:nvPr>
        </p:nvSpPr>
        <p:spPr>
          <a:xfrm>
            <a:off x="695057" y="1219205"/>
            <a:ext cx="4802031" cy="4419601"/>
          </a:xfrm>
          <a:prstGeom prst="rect">
            <a:avLst/>
          </a:prstGeom>
        </p:spPr>
        <p:txBody>
          <a:bodyPr/>
          <a:lstStyle/>
          <a:p>
            <a:pPr>
              <a:lnSpc>
                <a:spcPct val="80000"/>
              </a:lnSpc>
              <a:defRPr sz="3000">
                <a:solidFill>
                  <a:srgbClr val="FF9900"/>
                </a:solidFill>
              </a:defRPr>
            </a:pPr>
            <a:r>
              <a:rPr dirty="0"/>
              <a:t>"När vi misslyckas med att ... erkänna värdet hos en fattig människa, ett mänskligt embryo, en människa med funktionshinder ... blir det svårt att uppfatta själva naturens rop."   </a:t>
            </a:r>
            <a:endParaRPr sz="1500" dirty="0"/>
          </a:p>
          <a:p>
            <a:pPr marL="0" indent="0">
              <a:lnSpc>
                <a:spcPct val="80000"/>
              </a:lnSpc>
              <a:buSzTx/>
              <a:buFont typeface="Wingdings 3"/>
              <a:buNone/>
              <a:defRPr sz="3000">
                <a:solidFill>
                  <a:srgbClr val="FF9900"/>
                </a:solidFill>
              </a:defRPr>
            </a:pPr>
            <a:r>
              <a:rPr dirty="0"/>
              <a:t>							 </a:t>
            </a:r>
            <a:r>
              <a:rPr i="1" dirty="0"/>
              <a:t>LS117</a:t>
            </a:r>
          </a:p>
        </p:txBody>
      </p:sp>
    </p:spTree>
  </p:cSld>
  <p:clrMapOvr>
    <a:masterClrMapping/>
  </p:clrMapOvr>
  <mc:AlternateContent xmlns:mc="http://schemas.openxmlformats.org/markup-compatibility/2006" xmlns:p14="http://schemas.microsoft.com/office/powerpoint/2010/main">
    <mc:Choice xmlns="" xmlns:m="http://schemas.openxmlformats.org/officeDocument/2006/math" xmlns:a14="http://schemas.microsoft.com/office/drawing/2010/main" xmlns:p15="http://schemas.microsoft.com/office/powerpoint/2012/main" Requires="p15">
      <p:transition xmlns:p14="http://schemas.microsoft.com/office/powerpoint/2010/main" spd="slow" advClick="1" p14:dur="1200">
        <p15:prstTrans prst="peelOff" invX="1"/>
      </p:transition>
    </mc:Choice>
    <mc:Choice Requires="p14">
      <p:transition spd="slow" p14:dur="1200">
        <p:wip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Ion">
  <a:themeElements>
    <a:clrScheme name="Ion">
      <a:dk1>
        <a:srgbClr val="000000"/>
      </a:dk1>
      <a:lt1>
        <a:srgbClr val="FFFFFF"/>
      </a:lt1>
      <a:dk2>
        <a:srgbClr val="A7A7A7"/>
      </a:dk2>
      <a:lt2>
        <a:srgbClr val="535353"/>
      </a:lt2>
      <a:accent1>
        <a:srgbClr val="B01513"/>
      </a:accent1>
      <a:accent2>
        <a:srgbClr val="EA6312"/>
      </a:accent2>
      <a:accent3>
        <a:srgbClr val="E6B729"/>
      </a:accent3>
      <a:accent4>
        <a:srgbClr val="6AAC90"/>
      </a:accent4>
      <a:accent5>
        <a:srgbClr val="54849A"/>
      </a:accent5>
      <a:accent6>
        <a:srgbClr val="9E5E9B"/>
      </a:accent6>
      <a:hlink>
        <a:srgbClr val="0000FF"/>
      </a:hlink>
      <a:folHlink>
        <a:srgbClr val="FF00FF"/>
      </a:folHlink>
    </a:clrScheme>
    <a:fontScheme name="Ion">
      <a:majorFont>
        <a:latin typeface="Helvetica"/>
        <a:ea typeface="Helvetica"/>
        <a:cs typeface="Helvetica"/>
      </a:majorFont>
      <a:minorFont>
        <a:latin typeface="Calibri"/>
        <a:ea typeface="Calibri"/>
        <a:cs typeface="Calibri"/>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on">
  <a:themeElements>
    <a:clrScheme name="Ion">
      <a:dk1>
        <a:srgbClr val="000000"/>
      </a:dk1>
      <a:lt1>
        <a:srgbClr val="FFFFFF"/>
      </a:lt1>
      <a:dk2>
        <a:srgbClr val="A7A7A7"/>
      </a:dk2>
      <a:lt2>
        <a:srgbClr val="535353"/>
      </a:lt2>
      <a:accent1>
        <a:srgbClr val="B01513"/>
      </a:accent1>
      <a:accent2>
        <a:srgbClr val="EA6312"/>
      </a:accent2>
      <a:accent3>
        <a:srgbClr val="E6B729"/>
      </a:accent3>
      <a:accent4>
        <a:srgbClr val="6AAC90"/>
      </a:accent4>
      <a:accent5>
        <a:srgbClr val="54849A"/>
      </a:accent5>
      <a:accent6>
        <a:srgbClr val="9E5E9B"/>
      </a:accent6>
      <a:hlink>
        <a:srgbClr val="0000FF"/>
      </a:hlink>
      <a:folHlink>
        <a:srgbClr val="FF00FF"/>
      </a:folHlink>
    </a:clrScheme>
    <a:fontScheme name="Ion">
      <a:majorFont>
        <a:latin typeface="Helvetica"/>
        <a:ea typeface="Helvetica"/>
        <a:cs typeface="Helvetica"/>
      </a:majorFont>
      <a:minorFont>
        <a:latin typeface="Calibri"/>
        <a:ea typeface="Calibri"/>
        <a:cs typeface="Calibri"/>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147</TotalTime>
  <Words>3701</Words>
  <Application>Microsoft Macintosh PowerPoint</Application>
  <PresentationFormat>Anpassad</PresentationFormat>
  <Paragraphs>151</Paragraphs>
  <Slides>21</Slides>
  <Notes>20</Notes>
  <HiddenSlides>0</HiddenSlides>
  <MMClips>0</MMClips>
  <ScaleCrop>false</ScaleCrop>
  <HeadingPairs>
    <vt:vector size="4" baseType="variant">
      <vt:variant>
        <vt:lpstr>Tema</vt:lpstr>
      </vt:variant>
      <vt:variant>
        <vt:i4>1</vt:i4>
      </vt:variant>
      <vt:variant>
        <vt:lpstr>Bildrubriker</vt:lpstr>
      </vt:variant>
      <vt:variant>
        <vt:i4>21</vt:i4>
      </vt:variant>
    </vt:vector>
  </HeadingPairs>
  <TitlesOfParts>
    <vt:vector size="22" baseType="lpstr">
      <vt:lpstr>Ion</vt:lpstr>
      <vt:lpstr>LAUDATO SI’  för församlingar</vt:lpstr>
      <vt:lpstr>FÖRSONINGENS DAG</vt:lpstr>
      <vt:lpstr>En dag för bekännelse och omvändelse</vt:lpstr>
      <vt:lpstr>3 DEN EKOLOGISKA KRISENS MÄNSKLIGA RÖTTER</vt:lpstr>
      <vt:lpstr>Rätt mått av teknologi kan både höja livskvalitet och skapa skönhet       Jfr. LS 103</vt:lpstr>
      <vt:lpstr>När vi ensidigt sätter vår tro till teknologiska lösningar, går vi utöver naturens egna gränser i vår jakt på naturens gåvor:  “Möjligheter = Framsteg”</vt:lpstr>
      <vt:lpstr>PowerPoint-presentation</vt:lpstr>
      <vt:lpstr>VI MÅSTE RÖRA OSS FRAMÅT GENOM EN DJÄRV KULTURREVOLUTION!  LS 114</vt:lpstr>
      <vt:lpstr>PowerPoint-presentation</vt:lpstr>
      <vt:lpstr>ALLT HÖR SAMMAN          LS117</vt:lpstr>
      <vt:lpstr>VÅR RELATION  TILL MILJÖN KAN ALDRIG SES ISOLERAT FRÅN  VÅR RELATION  TILL ANDRA  OCH TILL GUD</vt:lpstr>
      <vt:lpstr>Två mänskliga orsaker till krisen:</vt:lpstr>
      <vt:lpstr>Teknologi som  gör arbete överflödigt?</vt:lpstr>
      <vt:lpstr>En teknologi som lösgjort sig från ETIKEN [kommer] inte att ha lätt för att begränsa sin egen makt  LS 136</vt:lpstr>
      <vt:lpstr>4 EN HELHETSORIENTERAD EKOLOGI</vt:lpstr>
      <vt:lpstr>Inte TVÅ, utan EN kris, som kräver ett helhetsgrepp</vt:lpstr>
      <vt:lpstr>Vi måste förstå ekosystemen och människans plats i dem</vt:lpstr>
      <vt:lpstr>PowerPoint-presentation</vt:lpstr>
      <vt:lpstr>Principen om det allmänna bästa</vt:lpstr>
      <vt:lpstr>Rättfärdighet mellan generationerna</vt:lpstr>
      <vt:lpstr>BILDINFORMATION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LAUDATO SI’  för församlingar</dc:title>
  <cp:lastModifiedBy>Håkan Boström</cp:lastModifiedBy>
  <cp:revision>14</cp:revision>
  <dcterms:modified xsi:type="dcterms:W3CDTF">2020-02-20T13:43:55Z</dcterms:modified>
</cp:coreProperties>
</file>